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5"/>
  </p:notesMasterIdLst>
  <p:handoutMasterIdLst>
    <p:handoutMasterId r:id="rId86"/>
  </p:handoutMasterIdLst>
  <p:sldIdLst>
    <p:sldId id="256" r:id="rId2"/>
    <p:sldId id="518" r:id="rId3"/>
    <p:sldId id="284" r:id="rId4"/>
    <p:sldId id="322" r:id="rId5"/>
    <p:sldId id="519" r:id="rId6"/>
    <p:sldId id="539" r:id="rId7"/>
    <p:sldId id="521" r:id="rId8"/>
    <p:sldId id="540" r:id="rId9"/>
    <p:sldId id="522" r:id="rId10"/>
    <p:sldId id="525" r:id="rId11"/>
    <p:sldId id="517" r:id="rId12"/>
    <p:sldId id="523" r:id="rId13"/>
    <p:sldId id="524" r:id="rId14"/>
    <p:sldId id="528" r:id="rId15"/>
    <p:sldId id="526" r:id="rId16"/>
    <p:sldId id="529" r:id="rId17"/>
    <p:sldId id="531" r:id="rId18"/>
    <p:sldId id="532" r:id="rId19"/>
    <p:sldId id="533" r:id="rId20"/>
    <p:sldId id="615" r:id="rId21"/>
    <p:sldId id="534" r:id="rId22"/>
    <p:sldId id="530" r:id="rId23"/>
    <p:sldId id="838" r:id="rId24"/>
    <p:sldId id="839" r:id="rId25"/>
    <p:sldId id="535" r:id="rId26"/>
    <p:sldId id="536" r:id="rId27"/>
    <p:sldId id="537" r:id="rId28"/>
    <p:sldId id="538" r:id="rId29"/>
    <p:sldId id="542" r:id="rId30"/>
    <p:sldId id="616" r:id="rId31"/>
    <p:sldId id="543" r:id="rId32"/>
    <p:sldId id="624" r:id="rId33"/>
    <p:sldId id="832" r:id="rId34"/>
    <p:sldId id="766" r:id="rId35"/>
    <p:sldId id="768" r:id="rId36"/>
    <p:sldId id="767" r:id="rId37"/>
    <p:sldId id="769" r:id="rId38"/>
    <p:sldId id="771" r:id="rId39"/>
    <p:sldId id="770" r:id="rId40"/>
    <p:sldId id="772" r:id="rId41"/>
    <p:sldId id="773" r:id="rId42"/>
    <p:sldId id="774" r:id="rId43"/>
    <p:sldId id="829" r:id="rId44"/>
    <p:sldId id="831" r:id="rId45"/>
    <p:sldId id="747" r:id="rId46"/>
    <p:sldId id="748" r:id="rId47"/>
    <p:sldId id="749" r:id="rId48"/>
    <p:sldId id="793" r:id="rId49"/>
    <p:sldId id="514" r:id="rId50"/>
    <p:sldId id="599" r:id="rId51"/>
    <p:sldId id="515" r:id="rId52"/>
    <p:sldId id="638" r:id="rId53"/>
    <p:sldId id="775" r:id="rId54"/>
    <p:sldId id="722" r:id="rId55"/>
    <p:sldId id="644" r:id="rId56"/>
    <p:sldId id="721" r:id="rId57"/>
    <p:sldId id="724" r:id="rId58"/>
    <p:sldId id="784" r:id="rId59"/>
    <p:sldId id="723" r:id="rId60"/>
    <p:sldId id="791" r:id="rId61"/>
    <p:sldId id="792" r:id="rId62"/>
    <p:sldId id="847" r:id="rId63"/>
    <p:sldId id="637" r:id="rId64"/>
    <p:sldId id="642" r:id="rId65"/>
    <p:sldId id="643" r:id="rId66"/>
    <p:sldId id="648" r:id="rId67"/>
    <p:sldId id="649" r:id="rId68"/>
    <p:sldId id="835" r:id="rId69"/>
    <p:sldId id="836" r:id="rId70"/>
    <p:sldId id="837" r:id="rId71"/>
    <p:sldId id="667" r:id="rId72"/>
    <p:sldId id="712" r:id="rId73"/>
    <p:sldId id="713" r:id="rId74"/>
    <p:sldId id="717" r:id="rId75"/>
    <p:sldId id="720" r:id="rId76"/>
    <p:sldId id="726" r:id="rId77"/>
    <p:sldId id="727" r:id="rId78"/>
    <p:sldId id="843" r:id="rId79"/>
    <p:sldId id="845" r:id="rId80"/>
    <p:sldId id="846" r:id="rId81"/>
    <p:sldId id="812" r:id="rId82"/>
    <p:sldId id="848" r:id="rId83"/>
    <p:sldId id="626"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 id="3" name="user" initials="u" lastIdx="1" clrIdx="2">
    <p:extLst>
      <p:ext uri="{19B8F6BF-5375-455C-9EA6-DF929625EA0E}">
        <p15:presenceInfo xmlns:p15="http://schemas.microsoft.com/office/powerpoint/2012/main" userId="user" providerId="None"/>
      </p:ext>
    </p:extLst>
  </p:cmAuthor>
  <p:cmAuthor id="4" name="Thomas Nield" initials="TN" lastIdx="1" clrIdx="3">
    <p:extLst>
      <p:ext uri="{19B8F6BF-5375-455C-9EA6-DF929625EA0E}">
        <p15:presenceInfo xmlns:p15="http://schemas.microsoft.com/office/powerpoint/2012/main" userId="e7924354f0a44a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462F"/>
    <a:srgbClr val="C00000"/>
    <a:srgbClr val="D24726"/>
    <a:srgbClr val="F2F2F2"/>
    <a:srgbClr val="404040"/>
    <a:srgbClr val="FF9B45"/>
    <a:srgbClr val="F8CFB6"/>
    <a:srgbClr val="F8CAB6"/>
    <a:srgbClr val="923922"/>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0B2F60-2DB7-46B7-9194-CFFEA8338400}" v="14" dt="2021-06-27T22:30:23.6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25" autoAdjust="0"/>
    <p:restoredTop sz="92112" autoAdjust="0"/>
  </p:normalViewPr>
  <p:slideViewPr>
    <p:cSldViewPr snapToGrid="0">
      <p:cViewPr varScale="1">
        <p:scale>
          <a:sx n="79" d="100"/>
          <a:sy n="79" d="100"/>
        </p:scale>
        <p:origin x="1138" y="6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9" d="100"/>
          <a:sy n="69" d="100"/>
        </p:scale>
        <p:origin x="2784" y="5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93"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microsoft.com/office/2016/11/relationships/changesInfo" Target="changesInfos/changesInfo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Nield" userId="e7924354f0a44a8c" providerId="LiveId" clId="{DB0B2F60-2DB7-46B7-9194-CFFEA8338400}"/>
    <pc:docChg chg="undo custSel addSld delSld modSld sldOrd">
      <pc:chgData name="Thomas Nield" userId="e7924354f0a44a8c" providerId="LiveId" clId="{DB0B2F60-2DB7-46B7-9194-CFFEA8338400}" dt="2021-06-27T22:30:35.672" v="174" actId="47"/>
      <pc:docMkLst>
        <pc:docMk/>
      </pc:docMkLst>
      <pc:sldChg chg="del">
        <pc:chgData name="Thomas Nield" userId="e7924354f0a44a8c" providerId="LiveId" clId="{DB0B2F60-2DB7-46B7-9194-CFFEA8338400}" dt="2021-06-27T22:30:35.672" v="174" actId="47"/>
        <pc:sldMkLst>
          <pc:docMk/>
          <pc:sldMk cId="1901068237" sldId="622"/>
        </pc:sldMkLst>
      </pc:sldChg>
      <pc:sldChg chg="add ord">
        <pc:chgData name="Thomas Nield" userId="e7924354f0a44a8c" providerId="LiveId" clId="{DB0B2F60-2DB7-46B7-9194-CFFEA8338400}" dt="2021-06-27T22:24:36.625" v="168"/>
        <pc:sldMkLst>
          <pc:docMk/>
          <pc:sldMk cId="2356434817" sldId="812"/>
        </pc:sldMkLst>
      </pc:sldChg>
      <pc:sldChg chg="del">
        <pc:chgData name="Thomas Nield" userId="e7924354f0a44a8c" providerId="LiveId" clId="{DB0B2F60-2DB7-46B7-9194-CFFEA8338400}" dt="2021-06-27T22:30:35.672" v="174" actId="47"/>
        <pc:sldMkLst>
          <pc:docMk/>
          <pc:sldMk cId="3000633070" sldId="833"/>
        </pc:sldMkLst>
      </pc:sldChg>
      <pc:sldChg chg="addSp modSp new mod">
        <pc:chgData name="Thomas Nield" userId="e7924354f0a44a8c" providerId="LiveId" clId="{DB0B2F60-2DB7-46B7-9194-CFFEA8338400}" dt="2021-06-27T22:04:12.713" v="113" actId="1076"/>
        <pc:sldMkLst>
          <pc:docMk/>
          <pc:sldMk cId="2540666543" sldId="839"/>
        </pc:sldMkLst>
        <pc:spChg chg="mod">
          <ac:chgData name="Thomas Nield" userId="e7924354f0a44a8c" providerId="LiveId" clId="{DB0B2F60-2DB7-46B7-9194-CFFEA8338400}" dt="2021-06-27T22:03:16.560" v="30" actId="20577"/>
          <ac:spMkLst>
            <pc:docMk/>
            <pc:sldMk cId="2540666543" sldId="839"/>
            <ac:spMk id="2" creationId="{F6E193B1-5806-49E4-A403-875DF66D352B}"/>
          </ac:spMkLst>
        </pc:spChg>
        <pc:spChg chg="mod">
          <ac:chgData name="Thomas Nield" userId="e7924354f0a44a8c" providerId="LiveId" clId="{DB0B2F60-2DB7-46B7-9194-CFFEA8338400}" dt="2021-06-27T22:03:34.282" v="110" actId="1076"/>
          <ac:spMkLst>
            <pc:docMk/>
            <pc:sldMk cId="2540666543" sldId="839"/>
            <ac:spMk id="3" creationId="{4ED9D81B-9F69-43BB-B58D-BCCB74FE2015}"/>
          </ac:spMkLst>
        </pc:spChg>
        <pc:picChg chg="add mod">
          <ac:chgData name="Thomas Nield" userId="e7924354f0a44a8c" providerId="LiveId" clId="{DB0B2F60-2DB7-46B7-9194-CFFEA8338400}" dt="2021-06-27T22:04:12.713" v="113" actId="1076"/>
          <ac:picMkLst>
            <pc:docMk/>
            <pc:sldMk cId="2540666543" sldId="839"/>
            <ac:picMk id="5" creationId="{57EFD08C-F6A7-4AD3-886A-6577E608ED69}"/>
          </ac:picMkLst>
        </pc:picChg>
      </pc:sldChg>
      <pc:sldChg chg="addSp delSp modSp new del mod">
        <pc:chgData name="Thomas Nield" userId="e7924354f0a44a8c" providerId="LiveId" clId="{DB0B2F60-2DB7-46B7-9194-CFFEA8338400}" dt="2021-06-27T22:07:45.990" v="157" actId="2696"/>
        <pc:sldMkLst>
          <pc:docMk/>
          <pc:sldMk cId="4109366839" sldId="840"/>
        </pc:sldMkLst>
        <pc:spChg chg="mod">
          <ac:chgData name="Thomas Nield" userId="e7924354f0a44a8c" providerId="LiveId" clId="{DB0B2F60-2DB7-46B7-9194-CFFEA8338400}" dt="2021-06-27T22:05:10.123" v="134" actId="20577"/>
          <ac:spMkLst>
            <pc:docMk/>
            <pc:sldMk cId="4109366839" sldId="840"/>
            <ac:spMk id="2" creationId="{9624226A-0F14-4DF0-A804-2FA9F8F56EC7}"/>
          </ac:spMkLst>
        </pc:spChg>
        <pc:spChg chg="add del">
          <ac:chgData name="Thomas Nield" userId="e7924354f0a44a8c" providerId="LiveId" clId="{DB0B2F60-2DB7-46B7-9194-CFFEA8338400}" dt="2021-06-27T22:06:09.712" v="137" actId="478"/>
          <ac:spMkLst>
            <pc:docMk/>
            <pc:sldMk cId="4109366839" sldId="840"/>
            <ac:spMk id="3" creationId="{279A3844-482D-4E38-82F9-995D06BB4EA3}"/>
          </ac:spMkLst>
        </pc:spChg>
        <pc:spChg chg="add del mod">
          <ac:chgData name="Thomas Nield" userId="e7924354f0a44a8c" providerId="LiveId" clId="{DB0B2F60-2DB7-46B7-9194-CFFEA8338400}" dt="2021-06-27T22:07:24.762" v="148" actId="478"/>
          <ac:spMkLst>
            <pc:docMk/>
            <pc:sldMk cId="4109366839" sldId="840"/>
            <ac:spMk id="6" creationId="{8E89D75B-B7ED-4F98-AAA0-D2BABBABF91E}"/>
          </ac:spMkLst>
        </pc:spChg>
        <pc:spChg chg="add mod">
          <ac:chgData name="Thomas Nield" userId="e7924354f0a44a8c" providerId="LiveId" clId="{DB0B2F60-2DB7-46B7-9194-CFFEA8338400}" dt="2021-06-27T22:07:32.674" v="156" actId="1076"/>
          <ac:spMkLst>
            <pc:docMk/>
            <pc:sldMk cId="4109366839" sldId="840"/>
            <ac:spMk id="7" creationId="{85B59651-2970-4983-A0BA-EB80CED1C292}"/>
          </ac:spMkLst>
        </pc:spChg>
        <pc:picChg chg="add del mod ord">
          <ac:chgData name="Thomas Nield" userId="e7924354f0a44a8c" providerId="LiveId" clId="{DB0B2F60-2DB7-46B7-9194-CFFEA8338400}" dt="2021-06-27T22:05:12.902" v="136" actId="22"/>
          <ac:picMkLst>
            <pc:docMk/>
            <pc:sldMk cId="4109366839" sldId="840"/>
            <ac:picMk id="5" creationId="{E5344F6D-0DB6-4318-877F-3D8F8E6C2814}"/>
          </ac:picMkLst>
        </pc:picChg>
      </pc:sldChg>
      <pc:sldChg chg="modSp add mod">
        <pc:chgData name="Thomas Nield" userId="e7924354f0a44a8c" providerId="LiveId" clId="{DB0B2F60-2DB7-46B7-9194-CFFEA8338400}" dt="2021-06-27T22:15:10.866" v="159" actId="20577"/>
        <pc:sldMkLst>
          <pc:docMk/>
          <pc:sldMk cId="4191784305" sldId="843"/>
        </pc:sldMkLst>
        <pc:spChg chg="mod">
          <ac:chgData name="Thomas Nield" userId="e7924354f0a44a8c" providerId="LiveId" clId="{DB0B2F60-2DB7-46B7-9194-CFFEA8338400}" dt="2021-06-27T22:15:10.866" v="159" actId="20577"/>
          <ac:spMkLst>
            <pc:docMk/>
            <pc:sldMk cId="4191784305" sldId="843"/>
            <ac:spMk id="2" creationId="{11A304E8-8252-411B-BE18-847915874742}"/>
          </ac:spMkLst>
        </pc:spChg>
      </pc:sldChg>
      <pc:sldChg chg="modSp add mod">
        <pc:chgData name="Thomas Nield" userId="e7924354f0a44a8c" providerId="LiveId" clId="{DB0B2F60-2DB7-46B7-9194-CFFEA8338400}" dt="2021-06-27T22:15:14.934" v="160" actId="20577"/>
        <pc:sldMkLst>
          <pc:docMk/>
          <pc:sldMk cId="251633302" sldId="845"/>
        </pc:sldMkLst>
        <pc:spChg chg="mod">
          <ac:chgData name="Thomas Nield" userId="e7924354f0a44a8c" providerId="LiveId" clId="{DB0B2F60-2DB7-46B7-9194-CFFEA8338400}" dt="2021-06-27T22:15:14.934" v="160" actId="20577"/>
          <ac:spMkLst>
            <pc:docMk/>
            <pc:sldMk cId="251633302" sldId="845"/>
            <ac:spMk id="2" creationId="{11A304E8-8252-411B-BE18-847915874742}"/>
          </ac:spMkLst>
        </pc:spChg>
      </pc:sldChg>
      <pc:sldChg chg="modSp add mod">
        <pc:chgData name="Thomas Nield" userId="e7924354f0a44a8c" providerId="LiveId" clId="{DB0B2F60-2DB7-46B7-9194-CFFEA8338400}" dt="2021-06-27T22:15:53.992" v="165" actId="20577"/>
        <pc:sldMkLst>
          <pc:docMk/>
          <pc:sldMk cId="4081732837" sldId="846"/>
        </pc:sldMkLst>
        <pc:spChg chg="mod">
          <ac:chgData name="Thomas Nield" userId="e7924354f0a44a8c" providerId="LiveId" clId="{DB0B2F60-2DB7-46B7-9194-CFFEA8338400}" dt="2021-06-27T22:15:18.302" v="161" actId="20577"/>
          <ac:spMkLst>
            <pc:docMk/>
            <pc:sldMk cId="4081732837" sldId="846"/>
            <ac:spMk id="2" creationId="{11A304E8-8252-411B-BE18-847915874742}"/>
          </ac:spMkLst>
        </pc:spChg>
        <pc:spChg chg="mod">
          <ac:chgData name="Thomas Nield" userId="e7924354f0a44a8c" providerId="LiveId" clId="{DB0B2F60-2DB7-46B7-9194-CFFEA8338400}" dt="2021-06-27T22:15:53.992" v="165" actId="20577"/>
          <ac:spMkLst>
            <pc:docMk/>
            <pc:sldMk cId="4081732837" sldId="846"/>
            <ac:spMk id="3" creationId="{FA6E6E35-A4D3-4307-9E17-E86D5459C50F}"/>
          </ac:spMkLst>
        </pc:spChg>
      </pc:sldChg>
      <pc:sldChg chg="modSp add mod">
        <pc:chgData name="Thomas Nield" userId="e7924354f0a44a8c" providerId="LiveId" clId="{DB0B2F60-2DB7-46B7-9194-CFFEA8338400}" dt="2021-06-27T22:29:44.787" v="171" actId="20577"/>
        <pc:sldMkLst>
          <pc:docMk/>
          <pc:sldMk cId="4282310711" sldId="847"/>
        </pc:sldMkLst>
        <pc:spChg chg="mod">
          <ac:chgData name="Thomas Nield" userId="e7924354f0a44a8c" providerId="LiveId" clId="{DB0B2F60-2DB7-46B7-9194-CFFEA8338400}" dt="2021-06-27T22:29:44.787" v="171" actId="20577"/>
          <ac:spMkLst>
            <pc:docMk/>
            <pc:sldMk cId="4282310711" sldId="847"/>
            <ac:spMk id="2" creationId="{F6E193B1-5806-49E4-A403-875DF66D352B}"/>
          </ac:spMkLst>
        </pc:spChg>
      </pc:sldChg>
      <pc:sldChg chg="modSp add mod">
        <pc:chgData name="Thomas Nield" userId="e7924354f0a44a8c" providerId="LiveId" clId="{DB0B2F60-2DB7-46B7-9194-CFFEA8338400}" dt="2021-06-27T22:30:27.578" v="173" actId="20577"/>
        <pc:sldMkLst>
          <pc:docMk/>
          <pc:sldMk cId="2418596820" sldId="848"/>
        </pc:sldMkLst>
        <pc:spChg chg="mod">
          <ac:chgData name="Thomas Nield" userId="e7924354f0a44a8c" providerId="LiveId" clId="{DB0B2F60-2DB7-46B7-9194-CFFEA8338400}" dt="2021-06-27T22:30:27.578" v="173" actId="20577"/>
          <ac:spMkLst>
            <pc:docMk/>
            <pc:sldMk cId="2418596820" sldId="848"/>
            <ac:spMk id="2" creationId="{F6E193B1-5806-49E4-A403-875DF66D352B}"/>
          </ac:spMkLst>
        </pc:spChg>
      </pc:sldChg>
    </pc:docChg>
  </pc:docChgLst>
  <pc:docChgLst>
    <pc:chgData name="Thomas Nield" userId="e7924354f0a44a8c" providerId="LiveId" clId="{71DF7A1E-26C1-460E-AB7C-540FFE740B5B}"/>
    <pc:docChg chg="undo redo custSel addSld delSld modSld sldOrd">
      <pc:chgData name="Thomas Nield" userId="e7924354f0a44a8c" providerId="LiveId" clId="{71DF7A1E-26C1-460E-AB7C-540FFE740B5B}" dt="2021-06-17T23:40:49.725" v="1409" actId="1076"/>
      <pc:docMkLst>
        <pc:docMk/>
      </pc:docMkLst>
      <pc:sldChg chg="delSp modSp mod">
        <pc:chgData name="Thomas Nield" userId="e7924354f0a44a8c" providerId="LiveId" clId="{71DF7A1E-26C1-460E-AB7C-540FFE740B5B}" dt="2021-06-17T17:34:05.860" v="1318" actId="478"/>
        <pc:sldMkLst>
          <pc:docMk/>
          <pc:sldMk cId="2471807738" sldId="256"/>
        </pc:sldMkLst>
        <pc:spChg chg="mod">
          <ac:chgData name="Thomas Nield" userId="e7924354f0a44a8c" providerId="LiveId" clId="{71DF7A1E-26C1-460E-AB7C-540FFE740B5B}" dt="2021-06-17T16:58:50.530" v="43" actId="20577"/>
          <ac:spMkLst>
            <pc:docMk/>
            <pc:sldMk cId="2471807738" sldId="256"/>
            <ac:spMk id="2" creationId="{00000000-0000-0000-0000-000000000000}"/>
          </ac:spMkLst>
        </pc:spChg>
        <pc:spChg chg="del mod">
          <ac:chgData name="Thomas Nield" userId="e7924354f0a44a8c" providerId="LiveId" clId="{71DF7A1E-26C1-460E-AB7C-540FFE740B5B}" dt="2021-06-17T17:34:05.860" v="1318" actId="478"/>
          <ac:spMkLst>
            <pc:docMk/>
            <pc:sldMk cId="2471807738" sldId="256"/>
            <ac:spMk id="3" creationId="{00000000-0000-0000-0000-000000000000}"/>
          </ac:spMkLst>
        </pc:spChg>
      </pc:sldChg>
      <pc:sldChg chg="del">
        <pc:chgData name="Thomas Nield" userId="e7924354f0a44a8c" providerId="LiveId" clId="{71DF7A1E-26C1-460E-AB7C-540FFE740B5B}" dt="2021-06-17T17:17:55.268" v="643" actId="47"/>
        <pc:sldMkLst>
          <pc:docMk/>
          <pc:sldMk cId="0" sldId="265"/>
        </pc:sldMkLst>
      </pc:sldChg>
      <pc:sldChg chg="del">
        <pc:chgData name="Thomas Nield" userId="e7924354f0a44a8c" providerId="LiveId" clId="{71DF7A1E-26C1-460E-AB7C-540FFE740B5B}" dt="2021-06-17T17:17:55.268" v="643" actId="47"/>
        <pc:sldMkLst>
          <pc:docMk/>
          <pc:sldMk cId="0" sldId="266"/>
        </pc:sldMkLst>
      </pc:sldChg>
      <pc:sldChg chg="del">
        <pc:chgData name="Thomas Nield" userId="e7924354f0a44a8c" providerId="LiveId" clId="{71DF7A1E-26C1-460E-AB7C-540FFE740B5B}" dt="2021-06-17T17:17:55.268" v="643" actId="47"/>
        <pc:sldMkLst>
          <pc:docMk/>
          <pc:sldMk cId="0" sldId="267"/>
        </pc:sldMkLst>
      </pc:sldChg>
      <pc:sldChg chg="del">
        <pc:chgData name="Thomas Nield" userId="e7924354f0a44a8c" providerId="LiveId" clId="{71DF7A1E-26C1-460E-AB7C-540FFE740B5B}" dt="2021-06-17T17:17:55.268" v="643" actId="47"/>
        <pc:sldMkLst>
          <pc:docMk/>
          <pc:sldMk cId="0" sldId="268"/>
        </pc:sldMkLst>
      </pc:sldChg>
      <pc:sldChg chg="del">
        <pc:chgData name="Thomas Nield" userId="e7924354f0a44a8c" providerId="LiveId" clId="{71DF7A1E-26C1-460E-AB7C-540FFE740B5B}" dt="2021-06-17T17:17:55.268" v="643" actId="47"/>
        <pc:sldMkLst>
          <pc:docMk/>
          <pc:sldMk cId="0" sldId="269"/>
        </pc:sldMkLst>
      </pc:sldChg>
      <pc:sldChg chg="del">
        <pc:chgData name="Thomas Nield" userId="e7924354f0a44a8c" providerId="LiveId" clId="{71DF7A1E-26C1-460E-AB7C-540FFE740B5B}" dt="2021-06-17T17:17:55.268" v="643" actId="47"/>
        <pc:sldMkLst>
          <pc:docMk/>
          <pc:sldMk cId="0" sldId="270"/>
        </pc:sldMkLst>
      </pc:sldChg>
      <pc:sldChg chg="del">
        <pc:chgData name="Thomas Nield" userId="e7924354f0a44a8c" providerId="LiveId" clId="{71DF7A1E-26C1-460E-AB7C-540FFE740B5B}" dt="2021-06-17T17:17:55.268" v="643" actId="47"/>
        <pc:sldMkLst>
          <pc:docMk/>
          <pc:sldMk cId="0" sldId="271"/>
        </pc:sldMkLst>
      </pc:sldChg>
      <pc:sldChg chg="del">
        <pc:chgData name="Thomas Nield" userId="e7924354f0a44a8c" providerId="LiveId" clId="{71DF7A1E-26C1-460E-AB7C-540FFE740B5B}" dt="2021-06-17T17:17:55.268" v="643" actId="47"/>
        <pc:sldMkLst>
          <pc:docMk/>
          <pc:sldMk cId="0" sldId="272"/>
        </pc:sldMkLst>
      </pc:sldChg>
      <pc:sldChg chg="del">
        <pc:chgData name="Thomas Nield" userId="e7924354f0a44a8c" providerId="LiveId" clId="{71DF7A1E-26C1-460E-AB7C-540FFE740B5B}" dt="2021-06-17T17:17:55.268" v="643" actId="47"/>
        <pc:sldMkLst>
          <pc:docMk/>
          <pc:sldMk cId="0" sldId="273"/>
        </pc:sldMkLst>
      </pc:sldChg>
      <pc:sldChg chg="del">
        <pc:chgData name="Thomas Nield" userId="e7924354f0a44a8c" providerId="LiveId" clId="{71DF7A1E-26C1-460E-AB7C-540FFE740B5B}" dt="2021-06-17T17:17:55.268" v="643" actId="47"/>
        <pc:sldMkLst>
          <pc:docMk/>
          <pc:sldMk cId="0" sldId="274"/>
        </pc:sldMkLst>
      </pc:sldChg>
      <pc:sldChg chg="del">
        <pc:chgData name="Thomas Nield" userId="e7924354f0a44a8c" providerId="LiveId" clId="{71DF7A1E-26C1-460E-AB7C-540FFE740B5B}" dt="2021-06-17T17:17:55.268" v="643" actId="47"/>
        <pc:sldMkLst>
          <pc:docMk/>
          <pc:sldMk cId="0" sldId="275"/>
        </pc:sldMkLst>
      </pc:sldChg>
      <pc:sldChg chg="del">
        <pc:chgData name="Thomas Nield" userId="e7924354f0a44a8c" providerId="LiveId" clId="{71DF7A1E-26C1-460E-AB7C-540FFE740B5B}" dt="2021-06-17T17:17:55.268" v="643" actId="47"/>
        <pc:sldMkLst>
          <pc:docMk/>
          <pc:sldMk cId="0" sldId="276"/>
        </pc:sldMkLst>
      </pc:sldChg>
      <pc:sldChg chg="delSp modSp mod">
        <pc:chgData name="Thomas Nield" userId="e7924354f0a44a8c" providerId="LiveId" clId="{71DF7A1E-26C1-460E-AB7C-540FFE740B5B}" dt="2021-06-17T17:16:12.334" v="611" actId="478"/>
        <pc:sldMkLst>
          <pc:docMk/>
          <pc:sldMk cId="231162712" sldId="284"/>
        </pc:sldMkLst>
        <pc:spChg chg="del mod">
          <ac:chgData name="Thomas Nield" userId="e7924354f0a44a8c" providerId="LiveId" clId="{71DF7A1E-26C1-460E-AB7C-540FFE740B5B}" dt="2021-06-17T17:15:54.801" v="609" actId="478"/>
          <ac:spMkLst>
            <pc:docMk/>
            <pc:sldMk cId="231162712" sldId="284"/>
            <ac:spMk id="21" creationId="{00000000-0000-0000-0000-000000000000}"/>
          </ac:spMkLst>
        </pc:spChg>
        <pc:spChg chg="mod">
          <ac:chgData name="Thomas Nield" userId="e7924354f0a44a8c" providerId="LiveId" clId="{71DF7A1E-26C1-460E-AB7C-540FFE740B5B}" dt="2021-06-17T17:11:10.393" v="306" actId="20577"/>
          <ac:spMkLst>
            <pc:docMk/>
            <pc:sldMk cId="231162712" sldId="284"/>
            <ac:spMk id="25" creationId="{00000000-0000-0000-0000-000000000000}"/>
          </ac:spMkLst>
        </pc:spChg>
        <pc:spChg chg="del mod">
          <ac:chgData name="Thomas Nield" userId="e7924354f0a44a8c" providerId="LiveId" clId="{71DF7A1E-26C1-460E-AB7C-540FFE740B5B}" dt="2021-06-17T17:12:25.614" v="500" actId="478"/>
          <ac:spMkLst>
            <pc:docMk/>
            <pc:sldMk cId="231162712" sldId="284"/>
            <ac:spMk id="31" creationId="{03B4C581-5D74-4646-9666-11CFE5E4507D}"/>
          </ac:spMkLst>
        </pc:spChg>
        <pc:spChg chg="mod">
          <ac:chgData name="Thomas Nield" userId="e7924354f0a44a8c" providerId="LiveId" clId="{71DF7A1E-26C1-460E-AB7C-540FFE740B5B}" dt="2021-06-17T17:16:09.035" v="610" actId="1076"/>
          <ac:spMkLst>
            <pc:docMk/>
            <pc:sldMk cId="231162712" sldId="284"/>
            <ac:spMk id="32" creationId="{00000000-0000-0000-0000-000000000000}"/>
          </ac:spMkLst>
        </pc:spChg>
        <pc:spChg chg="mod">
          <ac:chgData name="Thomas Nield" userId="e7924354f0a44a8c" providerId="LiveId" clId="{71DF7A1E-26C1-460E-AB7C-540FFE740B5B}" dt="2021-06-17T17:16:09.035" v="610" actId="1076"/>
          <ac:spMkLst>
            <pc:docMk/>
            <pc:sldMk cId="231162712" sldId="284"/>
            <ac:spMk id="36" creationId="{00000000-0000-0000-0000-000000000000}"/>
          </ac:spMkLst>
        </pc:spChg>
        <pc:spChg chg="mod">
          <ac:chgData name="Thomas Nield" userId="e7924354f0a44a8c" providerId="LiveId" clId="{71DF7A1E-26C1-460E-AB7C-540FFE740B5B}" dt="2021-06-17T17:16:09.035" v="610" actId="1076"/>
          <ac:spMkLst>
            <pc:docMk/>
            <pc:sldMk cId="231162712" sldId="284"/>
            <ac:spMk id="40" creationId="{00000000-0000-0000-0000-000000000000}"/>
          </ac:spMkLst>
        </pc:spChg>
        <pc:spChg chg="mod">
          <ac:chgData name="Thomas Nield" userId="e7924354f0a44a8c" providerId="LiveId" clId="{71DF7A1E-26C1-460E-AB7C-540FFE740B5B}" dt="2021-06-17T17:16:09.035" v="610" actId="1076"/>
          <ac:spMkLst>
            <pc:docMk/>
            <pc:sldMk cId="231162712" sldId="284"/>
            <ac:spMk id="43" creationId="{CA847B39-66A7-482F-A7D1-5A001E98C305}"/>
          </ac:spMkLst>
        </pc:spChg>
        <pc:grpChg chg="del">
          <ac:chgData name="Thomas Nield" userId="e7924354f0a44a8c" providerId="LiveId" clId="{71DF7A1E-26C1-460E-AB7C-540FFE740B5B}" dt="2021-06-17T17:12:26.633" v="501" actId="478"/>
          <ac:grpSpMkLst>
            <pc:docMk/>
            <pc:sldMk cId="231162712" sldId="284"/>
            <ac:grpSpMk id="26" creationId="{3FB539B5-865E-4C6C-902B-5B0F2E704318}"/>
          </ac:grpSpMkLst>
        </pc:grpChg>
        <pc:grpChg chg="del">
          <ac:chgData name="Thomas Nield" userId="e7924354f0a44a8c" providerId="LiveId" clId="{71DF7A1E-26C1-460E-AB7C-540FFE740B5B}" dt="2021-06-17T17:16:12.334" v="611" actId="478"/>
          <ac:grpSpMkLst>
            <pc:docMk/>
            <pc:sldMk cId="231162712" sldId="284"/>
            <ac:grpSpMk id="37" creationId="{00000000-0000-0000-0000-000000000000}"/>
          </ac:grpSpMkLst>
        </pc:grpChg>
        <pc:picChg chg="mod">
          <ac:chgData name="Thomas Nield" userId="e7924354f0a44a8c" providerId="LiveId" clId="{71DF7A1E-26C1-460E-AB7C-540FFE740B5B}" dt="2021-06-17T16:59:05.007" v="45" actId="14826"/>
          <ac:picMkLst>
            <pc:docMk/>
            <pc:sldMk cId="231162712" sldId="284"/>
            <ac:picMk id="1030" creationId="{F975DE66-8E0C-4EA0-BC72-FEB7A6D51F74}"/>
          </ac:picMkLst>
        </pc:picChg>
      </pc:sldChg>
      <pc:sldChg chg="del">
        <pc:chgData name="Thomas Nield" userId="e7924354f0a44a8c" providerId="LiveId" clId="{71DF7A1E-26C1-460E-AB7C-540FFE740B5B}" dt="2021-06-17T17:12:48.492" v="510" actId="47"/>
        <pc:sldMkLst>
          <pc:docMk/>
          <pc:sldMk cId="412251425" sldId="303"/>
        </pc:sldMkLst>
      </pc:sldChg>
      <pc:sldChg chg="del">
        <pc:chgData name="Thomas Nield" userId="e7924354f0a44a8c" providerId="LiveId" clId="{71DF7A1E-26C1-460E-AB7C-540FFE740B5B}" dt="2021-06-17T17:17:55.268" v="643" actId="47"/>
        <pc:sldMkLst>
          <pc:docMk/>
          <pc:sldMk cId="2621229759" sldId="307"/>
        </pc:sldMkLst>
      </pc:sldChg>
      <pc:sldChg chg="del">
        <pc:chgData name="Thomas Nield" userId="e7924354f0a44a8c" providerId="LiveId" clId="{71DF7A1E-26C1-460E-AB7C-540FFE740B5B}" dt="2021-06-17T17:17:55.268" v="643" actId="47"/>
        <pc:sldMkLst>
          <pc:docMk/>
          <pc:sldMk cId="764784757" sldId="308"/>
        </pc:sldMkLst>
      </pc:sldChg>
      <pc:sldChg chg="del">
        <pc:chgData name="Thomas Nield" userId="e7924354f0a44a8c" providerId="LiveId" clId="{71DF7A1E-26C1-460E-AB7C-540FFE740B5B}" dt="2021-06-17T17:17:55.268" v="643" actId="47"/>
        <pc:sldMkLst>
          <pc:docMk/>
          <pc:sldMk cId="1189732460" sldId="311"/>
        </pc:sldMkLst>
      </pc:sldChg>
      <pc:sldChg chg="del">
        <pc:chgData name="Thomas Nield" userId="e7924354f0a44a8c" providerId="LiveId" clId="{71DF7A1E-26C1-460E-AB7C-540FFE740B5B}" dt="2021-06-17T17:12:48.216" v="509" actId="47"/>
        <pc:sldMkLst>
          <pc:docMk/>
          <pc:sldMk cId="2890467824" sldId="315"/>
        </pc:sldMkLst>
      </pc:sldChg>
      <pc:sldChg chg="modSp mod">
        <pc:chgData name="Thomas Nield" userId="e7924354f0a44a8c" providerId="LiveId" clId="{71DF7A1E-26C1-460E-AB7C-540FFE740B5B}" dt="2021-06-17T17:13:32.930" v="601" actId="20577"/>
        <pc:sldMkLst>
          <pc:docMk/>
          <pc:sldMk cId="1176550322" sldId="322"/>
        </pc:sldMkLst>
        <pc:spChg chg="mod">
          <ac:chgData name="Thomas Nield" userId="e7924354f0a44a8c" providerId="LiveId" clId="{71DF7A1E-26C1-460E-AB7C-540FFE740B5B}" dt="2021-06-17T17:13:32.930" v="601" actId="20577"/>
          <ac:spMkLst>
            <pc:docMk/>
            <pc:sldMk cId="1176550322" sldId="322"/>
            <ac:spMk id="2" creationId="{00000000-0000-0000-0000-000000000000}"/>
          </ac:spMkLst>
        </pc:spChg>
      </pc:sldChg>
      <pc:sldChg chg="del">
        <pc:chgData name="Thomas Nield" userId="e7924354f0a44a8c" providerId="LiveId" clId="{71DF7A1E-26C1-460E-AB7C-540FFE740B5B}" dt="2021-06-17T17:17:55.268" v="643" actId="47"/>
        <pc:sldMkLst>
          <pc:docMk/>
          <pc:sldMk cId="0" sldId="349"/>
        </pc:sldMkLst>
      </pc:sldChg>
      <pc:sldChg chg="del">
        <pc:chgData name="Thomas Nield" userId="e7924354f0a44a8c" providerId="LiveId" clId="{71DF7A1E-26C1-460E-AB7C-540FFE740B5B}" dt="2021-06-17T17:17:55.268" v="643" actId="47"/>
        <pc:sldMkLst>
          <pc:docMk/>
          <pc:sldMk cId="0" sldId="350"/>
        </pc:sldMkLst>
      </pc:sldChg>
      <pc:sldChg chg="del">
        <pc:chgData name="Thomas Nield" userId="e7924354f0a44a8c" providerId="LiveId" clId="{71DF7A1E-26C1-460E-AB7C-540FFE740B5B}" dt="2021-06-17T17:17:55.268" v="643" actId="47"/>
        <pc:sldMkLst>
          <pc:docMk/>
          <pc:sldMk cId="0" sldId="351"/>
        </pc:sldMkLst>
      </pc:sldChg>
      <pc:sldChg chg="del">
        <pc:chgData name="Thomas Nield" userId="e7924354f0a44a8c" providerId="LiveId" clId="{71DF7A1E-26C1-460E-AB7C-540FFE740B5B}" dt="2021-06-17T17:17:55.268" v="643" actId="47"/>
        <pc:sldMkLst>
          <pc:docMk/>
          <pc:sldMk cId="0" sldId="352"/>
        </pc:sldMkLst>
      </pc:sldChg>
      <pc:sldChg chg="del">
        <pc:chgData name="Thomas Nield" userId="e7924354f0a44a8c" providerId="LiveId" clId="{71DF7A1E-26C1-460E-AB7C-540FFE740B5B}" dt="2021-06-17T17:17:55.268" v="643" actId="47"/>
        <pc:sldMkLst>
          <pc:docMk/>
          <pc:sldMk cId="0" sldId="353"/>
        </pc:sldMkLst>
      </pc:sldChg>
      <pc:sldChg chg="del">
        <pc:chgData name="Thomas Nield" userId="e7924354f0a44a8c" providerId="LiveId" clId="{71DF7A1E-26C1-460E-AB7C-540FFE740B5B}" dt="2021-06-17T17:17:55.268" v="643" actId="47"/>
        <pc:sldMkLst>
          <pc:docMk/>
          <pc:sldMk cId="0" sldId="354"/>
        </pc:sldMkLst>
      </pc:sldChg>
      <pc:sldChg chg="del">
        <pc:chgData name="Thomas Nield" userId="e7924354f0a44a8c" providerId="LiveId" clId="{71DF7A1E-26C1-460E-AB7C-540FFE740B5B}" dt="2021-06-17T17:17:55.268" v="643" actId="47"/>
        <pc:sldMkLst>
          <pc:docMk/>
          <pc:sldMk cId="0" sldId="356"/>
        </pc:sldMkLst>
      </pc:sldChg>
      <pc:sldChg chg="del">
        <pc:chgData name="Thomas Nield" userId="e7924354f0a44a8c" providerId="LiveId" clId="{71DF7A1E-26C1-460E-AB7C-540FFE740B5B}" dt="2021-06-17T17:17:55.268" v="643" actId="47"/>
        <pc:sldMkLst>
          <pc:docMk/>
          <pc:sldMk cId="0" sldId="357"/>
        </pc:sldMkLst>
      </pc:sldChg>
      <pc:sldChg chg="del">
        <pc:chgData name="Thomas Nield" userId="e7924354f0a44a8c" providerId="LiveId" clId="{71DF7A1E-26C1-460E-AB7C-540FFE740B5B}" dt="2021-06-17T17:17:55.268" v="643" actId="47"/>
        <pc:sldMkLst>
          <pc:docMk/>
          <pc:sldMk cId="0" sldId="360"/>
        </pc:sldMkLst>
      </pc:sldChg>
      <pc:sldChg chg="del">
        <pc:chgData name="Thomas Nield" userId="e7924354f0a44a8c" providerId="LiveId" clId="{71DF7A1E-26C1-460E-AB7C-540FFE740B5B}" dt="2021-06-17T17:17:55.268" v="643" actId="47"/>
        <pc:sldMkLst>
          <pc:docMk/>
          <pc:sldMk cId="0" sldId="361"/>
        </pc:sldMkLst>
      </pc:sldChg>
      <pc:sldChg chg="del">
        <pc:chgData name="Thomas Nield" userId="e7924354f0a44a8c" providerId="LiveId" clId="{71DF7A1E-26C1-460E-AB7C-540FFE740B5B}" dt="2021-06-17T17:17:55.268" v="643" actId="47"/>
        <pc:sldMkLst>
          <pc:docMk/>
          <pc:sldMk cId="0" sldId="362"/>
        </pc:sldMkLst>
      </pc:sldChg>
      <pc:sldChg chg="del">
        <pc:chgData name="Thomas Nield" userId="e7924354f0a44a8c" providerId="LiveId" clId="{71DF7A1E-26C1-460E-AB7C-540FFE740B5B}" dt="2021-06-17T17:17:55.268" v="643" actId="47"/>
        <pc:sldMkLst>
          <pc:docMk/>
          <pc:sldMk cId="0" sldId="363"/>
        </pc:sldMkLst>
      </pc:sldChg>
      <pc:sldChg chg="del">
        <pc:chgData name="Thomas Nield" userId="e7924354f0a44a8c" providerId="LiveId" clId="{71DF7A1E-26C1-460E-AB7C-540FFE740B5B}" dt="2021-06-17T17:17:57.337" v="644" actId="47"/>
        <pc:sldMkLst>
          <pc:docMk/>
          <pc:sldMk cId="0" sldId="364"/>
        </pc:sldMkLst>
      </pc:sldChg>
      <pc:sldChg chg="del">
        <pc:chgData name="Thomas Nield" userId="e7924354f0a44a8c" providerId="LiveId" clId="{71DF7A1E-26C1-460E-AB7C-540FFE740B5B}" dt="2021-06-17T17:17:55.268" v="643" actId="47"/>
        <pc:sldMkLst>
          <pc:docMk/>
          <pc:sldMk cId="1832524220" sldId="483"/>
        </pc:sldMkLst>
      </pc:sldChg>
      <pc:sldChg chg="del">
        <pc:chgData name="Thomas Nield" userId="e7924354f0a44a8c" providerId="LiveId" clId="{71DF7A1E-26C1-460E-AB7C-540FFE740B5B}" dt="2021-06-17T17:12:48.772" v="511" actId="47"/>
        <pc:sldMkLst>
          <pc:docMk/>
          <pc:sldMk cId="3500861460" sldId="487"/>
        </pc:sldMkLst>
      </pc:sldChg>
      <pc:sldChg chg="del">
        <pc:chgData name="Thomas Nield" userId="e7924354f0a44a8c" providerId="LiveId" clId="{71DF7A1E-26C1-460E-AB7C-540FFE740B5B}" dt="2021-06-17T16:59:08.123" v="46" actId="47"/>
        <pc:sldMkLst>
          <pc:docMk/>
          <pc:sldMk cId="3545694000" sldId="491"/>
        </pc:sldMkLst>
      </pc:sldChg>
      <pc:sldChg chg="del">
        <pc:chgData name="Thomas Nield" userId="e7924354f0a44a8c" providerId="LiveId" clId="{71DF7A1E-26C1-460E-AB7C-540FFE740B5B}" dt="2021-06-17T16:59:08.123" v="46" actId="47"/>
        <pc:sldMkLst>
          <pc:docMk/>
          <pc:sldMk cId="1972824950" sldId="492"/>
        </pc:sldMkLst>
      </pc:sldChg>
      <pc:sldChg chg="del">
        <pc:chgData name="Thomas Nield" userId="e7924354f0a44a8c" providerId="LiveId" clId="{71DF7A1E-26C1-460E-AB7C-540FFE740B5B}" dt="2021-06-17T16:59:08.123" v="46" actId="47"/>
        <pc:sldMkLst>
          <pc:docMk/>
          <pc:sldMk cId="3253442430" sldId="493"/>
        </pc:sldMkLst>
      </pc:sldChg>
      <pc:sldChg chg="del">
        <pc:chgData name="Thomas Nield" userId="e7924354f0a44a8c" providerId="LiveId" clId="{71DF7A1E-26C1-460E-AB7C-540FFE740B5B}" dt="2021-06-17T16:59:08.123" v="46" actId="47"/>
        <pc:sldMkLst>
          <pc:docMk/>
          <pc:sldMk cId="3534321083" sldId="494"/>
        </pc:sldMkLst>
      </pc:sldChg>
      <pc:sldChg chg="del">
        <pc:chgData name="Thomas Nield" userId="e7924354f0a44a8c" providerId="LiveId" clId="{71DF7A1E-26C1-460E-AB7C-540FFE740B5B}" dt="2021-06-17T16:59:08.123" v="46" actId="47"/>
        <pc:sldMkLst>
          <pc:docMk/>
          <pc:sldMk cId="1666076805" sldId="495"/>
        </pc:sldMkLst>
      </pc:sldChg>
      <pc:sldChg chg="del">
        <pc:chgData name="Thomas Nield" userId="e7924354f0a44a8c" providerId="LiveId" clId="{71DF7A1E-26C1-460E-AB7C-540FFE740B5B}" dt="2021-06-17T16:59:08.123" v="46" actId="47"/>
        <pc:sldMkLst>
          <pc:docMk/>
          <pc:sldMk cId="977031285" sldId="496"/>
        </pc:sldMkLst>
      </pc:sldChg>
      <pc:sldChg chg="del">
        <pc:chgData name="Thomas Nield" userId="e7924354f0a44a8c" providerId="LiveId" clId="{71DF7A1E-26C1-460E-AB7C-540FFE740B5B}" dt="2021-06-17T17:12:46.094" v="502" actId="47"/>
        <pc:sldMkLst>
          <pc:docMk/>
          <pc:sldMk cId="3863001338" sldId="497"/>
        </pc:sldMkLst>
      </pc:sldChg>
      <pc:sldChg chg="del">
        <pc:chgData name="Thomas Nield" userId="e7924354f0a44a8c" providerId="LiveId" clId="{71DF7A1E-26C1-460E-AB7C-540FFE740B5B}" dt="2021-06-17T17:12:46.824" v="503" actId="47"/>
        <pc:sldMkLst>
          <pc:docMk/>
          <pc:sldMk cId="2951327277" sldId="500"/>
        </pc:sldMkLst>
      </pc:sldChg>
      <pc:sldChg chg="del">
        <pc:chgData name="Thomas Nield" userId="e7924354f0a44a8c" providerId="LiveId" clId="{71DF7A1E-26C1-460E-AB7C-540FFE740B5B}" dt="2021-06-17T17:12:47.271" v="504" actId="47"/>
        <pc:sldMkLst>
          <pc:docMk/>
          <pc:sldMk cId="3784954435" sldId="501"/>
        </pc:sldMkLst>
      </pc:sldChg>
      <pc:sldChg chg="del">
        <pc:chgData name="Thomas Nield" userId="e7924354f0a44a8c" providerId="LiveId" clId="{71DF7A1E-26C1-460E-AB7C-540FFE740B5B}" dt="2021-06-17T17:12:47.397" v="505" actId="47"/>
        <pc:sldMkLst>
          <pc:docMk/>
          <pc:sldMk cId="2176924463" sldId="502"/>
        </pc:sldMkLst>
      </pc:sldChg>
      <pc:sldChg chg="del">
        <pc:chgData name="Thomas Nield" userId="e7924354f0a44a8c" providerId="LiveId" clId="{71DF7A1E-26C1-460E-AB7C-540FFE740B5B}" dt="2021-06-17T17:12:47.616" v="506" actId="47"/>
        <pc:sldMkLst>
          <pc:docMk/>
          <pc:sldMk cId="2464684557" sldId="503"/>
        </pc:sldMkLst>
      </pc:sldChg>
      <pc:sldChg chg="del">
        <pc:chgData name="Thomas Nield" userId="e7924354f0a44a8c" providerId="LiveId" clId="{71DF7A1E-26C1-460E-AB7C-540FFE740B5B}" dt="2021-06-17T17:12:47.735" v="507" actId="47"/>
        <pc:sldMkLst>
          <pc:docMk/>
          <pc:sldMk cId="2293149728" sldId="504"/>
        </pc:sldMkLst>
      </pc:sldChg>
      <pc:sldChg chg="del">
        <pc:chgData name="Thomas Nield" userId="e7924354f0a44a8c" providerId="LiveId" clId="{71DF7A1E-26C1-460E-AB7C-540FFE740B5B}" dt="2021-06-17T17:12:48.021" v="508" actId="47"/>
        <pc:sldMkLst>
          <pc:docMk/>
          <pc:sldMk cId="426347341" sldId="505"/>
        </pc:sldMkLst>
      </pc:sldChg>
      <pc:sldChg chg="del">
        <pc:chgData name="Thomas Nield" userId="e7924354f0a44a8c" providerId="LiveId" clId="{71DF7A1E-26C1-460E-AB7C-540FFE740B5B}" dt="2021-06-17T17:12:49.001" v="512" actId="47"/>
        <pc:sldMkLst>
          <pc:docMk/>
          <pc:sldMk cId="2699172971" sldId="506"/>
        </pc:sldMkLst>
      </pc:sldChg>
      <pc:sldChg chg="del">
        <pc:chgData name="Thomas Nield" userId="e7924354f0a44a8c" providerId="LiveId" clId="{71DF7A1E-26C1-460E-AB7C-540FFE740B5B}" dt="2021-06-17T17:12:49.351" v="514" actId="47"/>
        <pc:sldMkLst>
          <pc:docMk/>
          <pc:sldMk cId="3383548711" sldId="507"/>
        </pc:sldMkLst>
      </pc:sldChg>
      <pc:sldChg chg="del">
        <pc:chgData name="Thomas Nield" userId="e7924354f0a44a8c" providerId="LiveId" clId="{71DF7A1E-26C1-460E-AB7C-540FFE740B5B}" dt="2021-06-17T17:12:49.299" v="513" actId="47"/>
        <pc:sldMkLst>
          <pc:docMk/>
          <pc:sldMk cId="3375786785" sldId="508"/>
        </pc:sldMkLst>
      </pc:sldChg>
      <pc:sldChg chg="del">
        <pc:chgData name="Thomas Nield" userId="e7924354f0a44a8c" providerId="LiveId" clId="{71DF7A1E-26C1-460E-AB7C-540FFE740B5B}" dt="2021-06-17T17:12:49.755" v="515" actId="47"/>
        <pc:sldMkLst>
          <pc:docMk/>
          <pc:sldMk cId="3130628813" sldId="509"/>
        </pc:sldMkLst>
      </pc:sldChg>
      <pc:sldChg chg="del">
        <pc:chgData name="Thomas Nield" userId="e7924354f0a44a8c" providerId="LiveId" clId="{71DF7A1E-26C1-460E-AB7C-540FFE740B5B}" dt="2021-06-17T17:12:50.152" v="516" actId="47"/>
        <pc:sldMkLst>
          <pc:docMk/>
          <pc:sldMk cId="3419631132" sldId="510"/>
        </pc:sldMkLst>
      </pc:sldChg>
      <pc:sldChg chg="del">
        <pc:chgData name="Thomas Nield" userId="e7924354f0a44a8c" providerId="LiveId" clId="{71DF7A1E-26C1-460E-AB7C-540FFE740B5B}" dt="2021-06-17T17:12:50.246" v="517" actId="47"/>
        <pc:sldMkLst>
          <pc:docMk/>
          <pc:sldMk cId="4154543123" sldId="511"/>
        </pc:sldMkLst>
      </pc:sldChg>
      <pc:sldChg chg="del">
        <pc:chgData name="Thomas Nield" userId="e7924354f0a44a8c" providerId="LiveId" clId="{71DF7A1E-26C1-460E-AB7C-540FFE740B5B}" dt="2021-06-17T17:12:50.305" v="518" actId="47"/>
        <pc:sldMkLst>
          <pc:docMk/>
          <pc:sldMk cId="1199600972" sldId="512"/>
        </pc:sldMkLst>
      </pc:sldChg>
      <pc:sldChg chg="del">
        <pc:chgData name="Thomas Nield" userId="e7924354f0a44a8c" providerId="LiveId" clId="{71DF7A1E-26C1-460E-AB7C-540FFE740B5B}" dt="2021-06-17T17:12:50.540" v="519" actId="47"/>
        <pc:sldMkLst>
          <pc:docMk/>
          <pc:sldMk cId="3992568467" sldId="513"/>
        </pc:sldMkLst>
      </pc:sldChg>
      <pc:sldChg chg="add del">
        <pc:chgData name="Thomas Nield" userId="e7924354f0a44a8c" providerId="LiveId" clId="{71DF7A1E-26C1-460E-AB7C-540FFE740B5B}" dt="2021-06-17T17:13:37.771" v="602" actId="2696"/>
        <pc:sldMkLst>
          <pc:docMk/>
          <pc:sldMk cId="833897594" sldId="514"/>
        </pc:sldMkLst>
      </pc:sldChg>
      <pc:sldChg chg="modSp add mod">
        <pc:chgData name="Thomas Nield" userId="e7924354f0a44a8c" providerId="LiveId" clId="{71DF7A1E-26C1-460E-AB7C-540FFE740B5B}" dt="2021-06-17T17:19:12.556" v="752" actId="255"/>
        <pc:sldMkLst>
          <pc:docMk/>
          <pc:sldMk cId="1903480437" sldId="514"/>
        </pc:sldMkLst>
        <pc:spChg chg="mod">
          <ac:chgData name="Thomas Nield" userId="e7924354f0a44a8c" providerId="LiveId" clId="{71DF7A1E-26C1-460E-AB7C-540FFE740B5B}" dt="2021-06-17T17:19:12.556" v="752" actId="255"/>
          <ac:spMkLst>
            <pc:docMk/>
            <pc:sldMk cId="1903480437" sldId="514"/>
            <ac:spMk id="3" creationId="{F2EFB6E9-5B79-4587-AA5A-6C7CF460134F}"/>
          </ac:spMkLst>
        </pc:spChg>
      </pc:sldChg>
      <pc:sldChg chg="add del">
        <pc:chgData name="Thomas Nield" userId="e7924354f0a44a8c" providerId="LiveId" clId="{71DF7A1E-26C1-460E-AB7C-540FFE740B5B}" dt="2021-06-17T17:13:37.771" v="602" actId="2696"/>
        <pc:sldMkLst>
          <pc:docMk/>
          <pc:sldMk cId="370651278" sldId="515"/>
        </pc:sldMkLst>
      </pc:sldChg>
      <pc:sldChg chg="modSp add mod">
        <pc:chgData name="Thomas Nield" userId="e7924354f0a44a8c" providerId="LiveId" clId="{71DF7A1E-26C1-460E-AB7C-540FFE740B5B}" dt="2021-06-17T17:19:28.069" v="775" actId="20577"/>
        <pc:sldMkLst>
          <pc:docMk/>
          <pc:sldMk cId="552139700" sldId="515"/>
        </pc:sldMkLst>
        <pc:spChg chg="mod">
          <ac:chgData name="Thomas Nield" userId="e7924354f0a44a8c" providerId="LiveId" clId="{71DF7A1E-26C1-460E-AB7C-540FFE740B5B}" dt="2021-06-17T17:19:28.069" v="775" actId="20577"/>
          <ac:spMkLst>
            <pc:docMk/>
            <pc:sldMk cId="552139700" sldId="515"/>
            <ac:spMk id="3" creationId="{F2EFB6E9-5B79-4587-AA5A-6C7CF460134F}"/>
          </ac:spMkLst>
        </pc:spChg>
      </pc:sldChg>
      <pc:sldChg chg="del">
        <pc:chgData name="Thomas Nield" userId="e7924354f0a44a8c" providerId="LiveId" clId="{71DF7A1E-26C1-460E-AB7C-540FFE740B5B}" dt="2021-06-17T17:13:11.990" v="541" actId="47"/>
        <pc:sldMkLst>
          <pc:docMk/>
          <pc:sldMk cId="1556640094" sldId="516"/>
        </pc:sldMkLst>
      </pc:sldChg>
      <pc:sldChg chg="modSp mod">
        <pc:chgData name="Thomas Nield" userId="e7924354f0a44a8c" providerId="LiveId" clId="{71DF7A1E-26C1-460E-AB7C-540FFE740B5B}" dt="2021-06-17T17:13:20.370" v="542" actId="6549"/>
        <pc:sldMkLst>
          <pc:docMk/>
          <pc:sldMk cId="3615721245" sldId="518"/>
        </pc:sldMkLst>
        <pc:spChg chg="mod">
          <ac:chgData name="Thomas Nield" userId="e7924354f0a44a8c" providerId="LiveId" clId="{71DF7A1E-26C1-460E-AB7C-540FFE740B5B}" dt="2021-06-17T17:13:20.370" v="542" actId="6549"/>
          <ac:spMkLst>
            <pc:docMk/>
            <pc:sldMk cId="3615721245" sldId="518"/>
            <ac:spMk id="2" creationId="{00000000-0000-0000-0000-000000000000}"/>
          </ac:spMkLst>
        </pc:spChg>
      </pc:sldChg>
      <pc:sldChg chg="addSp delSp modSp add del mod">
        <pc:chgData name="Thomas Nield" userId="e7924354f0a44a8c" providerId="LiveId" clId="{71DF7A1E-26C1-460E-AB7C-540FFE740B5B}" dt="2021-06-17T23:40:49.725" v="1409" actId="1076"/>
        <pc:sldMkLst>
          <pc:docMk/>
          <pc:sldMk cId="2465961205" sldId="530"/>
        </pc:sldMkLst>
        <pc:spChg chg="mod">
          <ac:chgData name="Thomas Nield" userId="e7924354f0a44a8c" providerId="LiveId" clId="{71DF7A1E-26C1-460E-AB7C-540FFE740B5B}" dt="2021-06-17T23:38:24.215" v="1376" actId="20577"/>
          <ac:spMkLst>
            <pc:docMk/>
            <pc:sldMk cId="2465961205" sldId="530"/>
            <ac:spMk id="2" creationId="{B4290F69-D63E-4850-9A00-5BF4CC0B8BDA}"/>
          </ac:spMkLst>
        </pc:spChg>
        <pc:spChg chg="add del">
          <ac:chgData name="Thomas Nield" userId="e7924354f0a44a8c" providerId="LiveId" clId="{71DF7A1E-26C1-460E-AB7C-540FFE740B5B}" dt="2021-06-17T23:39:54.726" v="1386" actId="22"/>
          <ac:spMkLst>
            <pc:docMk/>
            <pc:sldMk cId="2465961205" sldId="530"/>
            <ac:spMk id="7" creationId="{479E6F4E-1CB5-41AB-A7A1-8750B7E7F945}"/>
          </ac:spMkLst>
        </pc:spChg>
        <pc:spChg chg="add del mod">
          <ac:chgData name="Thomas Nield" userId="e7924354f0a44a8c" providerId="LiveId" clId="{71DF7A1E-26C1-460E-AB7C-540FFE740B5B}" dt="2021-06-17T23:40:19.754" v="1402" actId="478"/>
          <ac:spMkLst>
            <pc:docMk/>
            <pc:sldMk cId="2465961205" sldId="530"/>
            <ac:spMk id="9" creationId="{B7F99A36-3D07-4C8F-8AB9-35F3B95FF20B}"/>
          </ac:spMkLst>
        </pc:spChg>
        <pc:spChg chg="add del">
          <ac:chgData name="Thomas Nield" userId="e7924354f0a44a8c" providerId="LiveId" clId="{71DF7A1E-26C1-460E-AB7C-540FFE740B5B}" dt="2021-06-17T23:40:21.286" v="1404" actId="22"/>
          <ac:spMkLst>
            <pc:docMk/>
            <pc:sldMk cId="2465961205" sldId="530"/>
            <ac:spMk id="11" creationId="{449283F4-3C6F-4A0E-A1EF-4DE5375C8935}"/>
          </ac:spMkLst>
        </pc:spChg>
        <pc:spChg chg="add mod">
          <ac:chgData name="Thomas Nield" userId="e7924354f0a44a8c" providerId="LiveId" clId="{71DF7A1E-26C1-460E-AB7C-540FFE740B5B}" dt="2021-06-17T23:40:49.725" v="1409" actId="1076"/>
          <ac:spMkLst>
            <pc:docMk/>
            <pc:sldMk cId="2465961205" sldId="530"/>
            <ac:spMk id="13" creationId="{161B7426-7501-48EE-8E12-8EA38975E6A9}"/>
          </ac:spMkLst>
        </pc:spChg>
        <pc:picChg chg="del">
          <ac:chgData name="Thomas Nield" userId="e7924354f0a44a8c" providerId="LiveId" clId="{71DF7A1E-26C1-460E-AB7C-540FFE740B5B}" dt="2021-06-17T23:38:22.353" v="1375" actId="478"/>
          <ac:picMkLst>
            <pc:docMk/>
            <pc:sldMk cId="2465961205" sldId="530"/>
            <ac:picMk id="4" creationId="{FE3007D7-D192-4AFF-BDCC-28AC11795F6C}"/>
          </ac:picMkLst>
        </pc:picChg>
        <pc:picChg chg="add del">
          <ac:chgData name="Thomas Nield" userId="e7924354f0a44a8c" providerId="LiveId" clId="{71DF7A1E-26C1-460E-AB7C-540FFE740B5B}" dt="2021-06-17T23:38:56.749" v="1378" actId="22"/>
          <ac:picMkLst>
            <pc:docMk/>
            <pc:sldMk cId="2465961205" sldId="530"/>
            <ac:picMk id="5" creationId="{0750032A-E27C-4071-B545-5DA3E2640C24}"/>
          </ac:picMkLst>
        </pc:picChg>
      </pc:sldChg>
      <pc:sldChg chg="del">
        <pc:chgData name="Thomas Nield" userId="e7924354f0a44a8c" providerId="LiveId" clId="{71DF7A1E-26C1-460E-AB7C-540FFE740B5B}" dt="2021-06-17T17:17:25.502" v="641" actId="47"/>
        <pc:sldMkLst>
          <pc:docMk/>
          <pc:sldMk cId="3619610038" sldId="541"/>
        </pc:sldMkLst>
      </pc:sldChg>
      <pc:sldChg chg="del">
        <pc:chgData name="Thomas Nield" userId="e7924354f0a44a8c" providerId="LiveId" clId="{71DF7A1E-26C1-460E-AB7C-540FFE740B5B}" dt="2021-06-17T17:17:00.298" v="639" actId="2696"/>
        <pc:sldMkLst>
          <pc:docMk/>
          <pc:sldMk cId="165957344" sldId="542"/>
        </pc:sldMkLst>
      </pc:sldChg>
      <pc:sldChg chg="add">
        <pc:chgData name="Thomas Nield" userId="e7924354f0a44a8c" providerId="LiveId" clId="{71DF7A1E-26C1-460E-AB7C-540FFE740B5B}" dt="2021-06-17T17:17:01.703" v="640"/>
        <pc:sldMkLst>
          <pc:docMk/>
          <pc:sldMk cId="379451057" sldId="542"/>
        </pc:sldMkLst>
      </pc:sldChg>
      <pc:sldChg chg="del">
        <pc:chgData name="Thomas Nield" userId="e7924354f0a44a8c" providerId="LiveId" clId="{71DF7A1E-26C1-460E-AB7C-540FFE740B5B}" dt="2021-06-17T17:17:00.298" v="639" actId="2696"/>
        <pc:sldMkLst>
          <pc:docMk/>
          <pc:sldMk cId="1899603532" sldId="543"/>
        </pc:sldMkLst>
      </pc:sldChg>
      <pc:sldChg chg="add">
        <pc:chgData name="Thomas Nield" userId="e7924354f0a44a8c" providerId="LiveId" clId="{71DF7A1E-26C1-460E-AB7C-540FFE740B5B}" dt="2021-06-17T17:17:01.703" v="640"/>
        <pc:sldMkLst>
          <pc:docMk/>
          <pc:sldMk cId="3031479596" sldId="543"/>
        </pc:sldMkLst>
      </pc:sldChg>
      <pc:sldChg chg="del">
        <pc:chgData name="Thomas Nield" userId="e7924354f0a44a8c" providerId="LiveId" clId="{71DF7A1E-26C1-460E-AB7C-540FFE740B5B}" dt="2021-06-17T17:17:34.895" v="642" actId="47"/>
        <pc:sldMkLst>
          <pc:docMk/>
          <pc:sldMk cId="1507958209" sldId="544"/>
        </pc:sldMkLst>
      </pc:sldChg>
      <pc:sldChg chg="del">
        <pc:chgData name="Thomas Nield" userId="e7924354f0a44a8c" providerId="LiveId" clId="{71DF7A1E-26C1-460E-AB7C-540FFE740B5B}" dt="2021-06-17T17:17:34.895" v="642" actId="47"/>
        <pc:sldMkLst>
          <pc:docMk/>
          <pc:sldMk cId="1377429888" sldId="545"/>
        </pc:sldMkLst>
      </pc:sldChg>
      <pc:sldChg chg="del">
        <pc:chgData name="Thomas Nield" userId="e7924354f0a44a8c" providerId="LiveId" clId="{71DF7A1E-26C1-460E-AB7C-540FFE740B5B}" dt="2021-06-17T17:17:34.895" v="642" actId="47"/>
        <pc:sldMkLst>
          <pc:docMk/>
          <pc:sldMk cId="707501811" sldId="546"/>
        </pc:sldMkLst>
      </pc:sldChg>
      <pc:sldChg chg="del">
        <pc:chgData name="Thomas Nield" userId="e7924354f0a44a8c" providerId="LiveId" clId="{71DF7A1E-26C1-460E-AB7C-540FFE740B5B}" dt="2021-06-17T17:17:34.895" v="642" actId="47"/>
        <pc:sldMkLst>
          <pc:docMk/>
          <pc:sldMk cId="940533437" sldId="548"/>
        </pc:sldMkLst>
      </pc:sldChg>
      <pc:sldChg chg="del">
        <pc:chgData name="Thomas Nield" userId="e7924354f0a44a8c" providerId="LiveId" clId="{71DF7A1E-26C1-460E-AB7C-540FFE740B5B}" dt="2021-06-17T17:17:34.895" v="642" actId="47"/>
        <pc:sldMkLst>
          <pc:docMk/>
          <pc:sldMk cId="1951051719" sldId="550"/>
        </pc:sldMkLst>
      </pc:sldChg>
      <pc:sldChg chg="del">
        <pc:chgData name="Thomas Nield" userId="e7924354f0a44a8c" providerId="LiveId" clId="{71DF7A1E-26C1-460E-AB7C-540FFE740B5B}" dt="2021-06-17T17:17:34.895" v="642" actId="47"/>
        <pc:sldMkLst>
          <pc:docMk/>
          <pc:sldMk cId="345601963" sldId="551"/>
        </pc:sldMkLst>
      </pc:sldChg>
      <pc:sldChg chg="del">
        <pc:chgData name="Thomas Nield" userId="e7924354f0a44a8c" providerId="LiveId" clId="{71DF7A1E-26C1-460E-AB7C-540FFE740B5B}" dt="2021-06-17T17:17:34.895" v="642" actId="47"/>
        <pc:sldMkLst>
          <pc:docMk/>
          <pc:sldMk cId="510266170" sldId="552"/>
        </pc:sldMkLst>
      </pc:sldChg>
      <pc:sldChg chg="del">
        <pc:chgData name="Thomas Nield" userId="e7924354f0a44a8c" providerId="LiveId" clId="{71DF7A1E-26C1-460E-AB7C-540FFE740B5B}" dt="2021-06-17T17:17:34.895" v="642" actId="47"/>
        <pc:sldMkLst>
          <pc:docMk/>
          <pc:sldMk cId="157206354" sldId="553"/>
        </pc:sldMkLst>
      </pc:sldChg>
      <pc:sldChg chg="del">
        <pc:chgData name="Thomas Nield" userId="e7924354f0a44a8c" providerId="LiveId" clId="{71DF7A1E-26C1-460E-AB7C-540FFE740B5B}" dt="2021-06-17T17:17:34.895" v="642" actId="47"/>
        <pc:sldMkLst>
          <pc:docMk/>
          <pc:sldMk cId="2857084113" sldId="554"/>
        </pc:sldMkLst>
      </pc:sldChg>
      <pc:sldChg chg="del">
        <pc:chgData name="Thomas Nield" userId="e7924354f0a44a8c" providerId="LiveId" clId="{71DF7A1E-26C1-460E-AB7C-540FFE740B5B}" dt="2021-06-17T17:17:34.895" v="642" actId="47"/>
        <pc:sldMkLst>
          <pc:docMk/>
          <pc:sldMk cId="3748668726" sldId="555"/>
        </pc:sldMkLst>
      </pc:sldChg>
      <pc:sldChg chg="del">
        <pc:chgData name="Thomas Nield" userId="e7924354f0a44a8c" providerId="LiveId" clId="{71DF7A1E-26C1-460E-AB7C-540FFE740B5B}" dt="2021-06-17T17:17:34.895" v="642" actId="47"/>
        <pc:sldMkLst>
          <pc:docMk/>
          <pc:sldMk cId="1777088443" sldId="556"/>
        </pc:sldMkLst>
      </pc:sldChg>
      <pc:sldChg chg="del">
        <pc:chgData name="Thomas Nield" userId="e7924354f0a44a8c" providerId="LiveId" clId="{71DF7A1E-26C1-460E-AB7C-540FFE740B5B}" dt="2021-06-17T17:17:34.895" v="642" actId="47"/>
        <pc:sldMkLst>
          <pc:docMk/>
          <pc:sldMk cId="523578966" sldId="557"/>
        </pc:sldMkLst>
      </pc:sldChg>
      <pc:sldChg chg="del">
        <pc:chgData name="Thomas Nield" userId="e7924354f0a44a8c" providerId="LiveId" clId="{71DF7A1E-26C1-460E-AB7C-540FFE740B5B}" dt="2021-06-17T17:17:34.895" v="642" actId="47"/>
        <pc:sldMkLst>
          <pc:docMk/>
          <pc:sldMk cId="1643813914" sldId="558"/>
        </pc:sldMkLst>
      </pc:sldChg>
      <pc:sldChg chg="del">
        <pc:chgData name="Thomas Nield" userId="e7924354f0a44a8c" providerId="LiveId" clId="{71DF7A1E-26C1-460E-AB7C-540FFE740B5B}" dt="2021-06-17T17:17:34.895" v="642" actId="47"/>
        <pc:sldMkLst>
          <pc:docMk/>
          <pc:sldMk cId="4011716503" sldId="560"/>
        </pc:sldMkLst>
      </pc:sldChg>
      <pc:sldChg chg="del">
        <pc:chgData name="Thomas Nield" userId="e7924354f0a44a8c" providerId="LiveId" clId="{71DF7A1E-26C1-460E-AB7C-540FFE740B5B}" dt="2021-06-17T17:17:34.895" v="642" actId="47"/>
        <pc:sldMkLst>
          <pc:docMk/>
          <pc:sldMk cId="513962084" sldId="561"/>
        </pc:sldMkLst>
      </pc:sldChg>
      <pc:sldChg chg="del">
        <pc:chgData name="Thomas Nield" userId="e7924354f0a44a8c" providerId="LiveId" clId="{71DF7A1E-26C1-460E-AB7C-540FFE740B5B}" dt="2021-06-17T17:17:34.895" v="642" actId="47"/>
        <pc:sldMkLst>
          <pc:docMk/>
          <pc:sldMk cId="1993326359" sldId="562"/>
        </pc:sldMkLst>
      </pc:sldChg>
      <pc:sldChg chg="del">
        <pc:chgData name="Thomas Nield" userId="e7924354f0a44a8c" providerId="LiveId" clId="{71DF7A1E-26C1-460E-AB7C-540FFE740B5B}" dt="2021-06-17T17:17:34.895" v="642" actId="47"/>
        <pc:sldMkLst>
          <pc:docMk/>
          <pc:sldMk cId="1328871168" sldId="563"/>
        </pc:sldMkLst>
      </pc:sldChg>
      <pc:sldChg chg="del">
        <pc:chgData name="Thomas Nield" userId="e7924354f0a44a8c" providerId="LiveId" clId="{71DF7A1E-26C1-460E-AB7C-540FFE740B5B}" dt="2021-06-17T17:17:34.895" v="642" actId="47"/>
        <pc:sldMkLst>
          <pc:docMk/>
          <pc:sldMk cId="1154999558" sldId="565"/>
        </pc:sldMkLst>
      </pc:sldChg>
      <pc:sldChg chg="del">
        <pc:chgData name="Thomas Nield" userId="e7924354f0a44a8c" providerId="LiveId" clId="{71DF7A1E-26C1-460E-AB7C-540FFE740B5B}" dt="2021-06-17T17:17:34.895" v="642" actId="47"/>
        <pc:sldMkLst>
          <pc:docMk/>
          <pc:sldMk cId="1970197776" sldId="567"/>
        </pc:sldMkLst>
      </pc:sldChg>
      <pc:sldChg chg="del">
        <pc:chgData name="Thomas Nield" userId="e7924354f0a44a8c" providerId="LiveId" clId="{71DF7A1E-26C1-460E-AB7C-540FFE740B5B}" dt="2021-06-17T17:17:34.895" v="642" actId="47"/>
        <pc:sldMkLst>
          <pc:docMk/>
          <pc:sldMk cId="4253988126" sldId="568"/>
        </pc:sldMkLst>
      </pc:sldChg>
      <pc:sldChg chg="del">
        <pc:chgData name="Thomas Nield" userId="e7924354f0a44a8c" providerId="LiveId" clId="{71DF7A1E-26C1-460E-AB7C-540FFE740B5B}" dt="2021-06-17T17:17:34.895" v="642" actId="47"/>
        <pc:sldMkLst>
          <pc:docMk/>
          <pc:sldMk cId="2658551881" sldId="569"/>
        </pc:sldMkLst>
      </pc:sldChg>
      <pc:sldChg chg="del">
        <pc:chgData name="Thomas Nield" userId="e7924354f0a44a8c" providerId="LiveId" clId="{71DF7A1E-26C1-460E-AB7C-540FFE740B5B}" dt="2021-06-17T17:17:34.895" v="642" actId="47"/>
        <pc:sldMkLst>
          <pc:docMk/>
          <pc:sldMk cId="3795557042" sldId="570"/>
        </pc:sldMkLst>
      </pc:sldChg>
      <pc:sldChg chg="del">
        <pc:chgData name="Thomas Nield" userId="e7924354f0a44a8c" providerId="LiveId" clId="{71DF7A1E-26C1-460E-AB7C-540FFE740B5B}" dt="2021-06-17T17:17:34.895" v="642" actId="47"/>
        <pc:sldMkLst>
          <pc:docMk/>
          <pc:sldMk cId="10545743" sldId="571"/>
        </pc:sldMkLst>
      </pc:sldChg>
      <pc:sldChg chg="del">
        <pc:chgData name="Thomas Nield" userId="e7924354f0a44a8c" providerId="LiveId" clId="{71DF7A1E-26C1-460E-AB7C-540FFE740B5B}" dt="2021-06-17T17:17:34.895" v="642" actId="47"/>
        <pc:sldMkLst>
          <pc:docMk/>
          <pc:sldMk cId="2821783759" sldId="572"/>
        </pc:sldMkLst>
      </pc:sldChg>
      <pc:sldChg chg="del">
        <pc:chgData name="Thomas Nield" userId="e7924354f0a44a8c" providerId="LiveId" clId="{71DF7A1E-26C1-460E-AB7C-540FFE740B5B}" dt="2021-06-17T17:17:34.895" v="642" actId="47"/>
        <pc:sldMkLst>
          <pc:docMk/>
          <pc:sldMk cId="1590778202" sldId="573"/>
        </pc:sldMkLst>
      </pc:sldChg>
      <pc:sldChg chg="del">
        <pc:chgData name="Thomas Nield" userId="e7924354f0a44a8c" providerId="LiveId" clId="{71DF7A1E-26C1-460E-AB7C-540FFE740B5B}" dt="2021-06-17T17:17:34.895" v="642" actId="47"/>
        <pc:sldMkLst>
          <pc:docMk/>
          <pc:sldMk cId="244412327" sldId="574"/>
        </pc:sldMkLst>
      </pc:sldChg>
      <pc:sldChg chg="del">
        <pc:chgData name="Thomas Nield" userId="e7924354f0a44a8c" providerId="LiveId" clId="{71DF7A1E-26C1-460E-AB7C-540FFE740B5B}" dt="2021-06-17T17:17:34.895" v="642" actId="47"/>
        <pc:sldMkLst>
          <pc:docMk/>
          <pc:sldMk cId="1750753591" sldId="575"/>
        </pc:sldMkLst>
      </pc:sldChg>
      <pc:sldChg chg="del">
        <pc:chgData name="Thomas Nield" userId="e7924354f0a44a8c" providerId="LiveId" clId="{71DF7A1E-26C1-460E-AB7C-540FFE740B5B}" dt="2021-06-17T17:17:34.895" v="642" actId="47"/>
        <pc:sldMkLst>
          <pc:docMk/>
          <pc:sldMk cId="1329165791" sldId="576"/>
        </pc:sldMkLst>
      </pc:sldChg>
      <pc:sldChg chg="del">
        <pc:chgData name="Thomas Nield" userId="e7924354f0a44a8c" providerId="LiveId" clId="{71DF7A1E-26C1-460E-AB7C-540FFE740B5B}" dt="2021-06-17T17:17:34.895" v="642" actId="47"/>
        <pc:sldMkLst>
          <pc:docMk/>
          <pc:sldMk cId="1587454901" sldId="577"/>
        </pc:sldMkLst>
      </pc:sldChg>
      <pc:sldChg chg="del">
        <pc:chgData name="Thomas Nield" userId="e7924354f0a44a8c" providerId="LiveId" clId="{71DF7A1E-26C1-460E-AB7C-540FFE740B5B}" dt="2021-06-17T17:17:34.895" v="642" actId="47"/>
        <pc:sldMkLst>
          <pc:docMk/>
          <pc:sldMk cId="1236335541" sldId="578"/>
        </pc:sldMkLst>
      </pc:sldChg>
      <pc:sldChg chg="del">
        <pc:chgData name="Thomas Nield" userId="e7924354f0a44a8c" providerId="LiveId" clId="{71DF7A1E-26C1-460E-AB7C-540FFE740B5B}" dt="2021-06-17T17:17:34.895" v="642" actId="47"/>
        <pc:sldMkLst>
          <pc:docMk/>
          <pc:sldMk cId="4064432144" sldId="579"/>
        </pc:sldMkLst>
      </pc:sldChg>
      <pc:sldChg chg="del">
        <pc:chgData name="Thomas Nield" userId="e7924354f0a44a8c" providerId="LiveId" clId="{71DF7A1E-26C1-460E-AB7C-540FFE740B5B}" dt="2021-06-17T17:17:34.895" v="642" actId="47"/>
        <pc:sldMkLst>
          <pc:docMk/>
          <pc:sldMk cId="4061377317" sldId="580"/>
        </pc:sldMkLst>
      </pc:sldChg>
      <pc:sldChg chg="del">
        <pc:chgData name="Thomas Nield" userId="e7924354f0a44a8c" providerId="LiveId" clId="{71DF7A1E-26C1-460E-AB7C-540FFE740B5B}" dt="2021-06-17T17:17:34.895" v="642" actId="47"/>
        <pc:sldMkLst>
          <pc:docMk/>
          <pc:sldMk cId="3526647482" sldId="582"/>
        </pc:sldMkLst>
      </pc:sldChg>
      <pc:sldChg chg="del">
        <pc:chgData name="Thomas Nield" userId="e7924354f0a44a8c" providerId="LiveId" clId="{71DF7A1E-26C1-460E-AB7C-540FFE740B5B}" dt="2021-06-17T17:17:55.268" v="643" actId="47"/>
        <pc:sldMkLst>
          <pc:docMk/>
          <pc:sldMk cId="3959959344" sldId="583"/>
        </pc:sldMkLst>
      </pc:sldChg>
      <pc:sldChg chg="del">
        <pc:chgData name="Thomas Nield" userId="e7924354f0a44a8c" providerId="LiveId" clId="{71DF7A1E-26C1-460E-AB7C-540FFE740B5B}" dt="2021-06-17T17:17:55.268" v="643" actId="47"/>
        <pc:sldMkLst>
          <pc:docMk/>
          <pc:sldMk cId="1228233777" sldId="584"/>
        </pc:sldMkLst>
      </pc:sldChg>
      <pc:sldChg chg="del">
        <pc:chgData name="Thomas Nield" userId="e7924354f0a44a8c" providerId="LiveId" clId="{71DF7A1E-26C1-460E-AB7C-540FFE740B5B}" dt="2021-06-17T17:17:55.268" v="643" actId="47"/>
        <pc:sldMkLst>
          <pc:docMk/>
          <pc:sldMk cId="1677337346" sldId="585"/>
        </pc:sldMkLst>
      </pc:sldChg>
      <pc:sldChg chg="del">
        <pc:chgData name="Thomas Nield" userId="e7924354f0a44a8c" providerId="LiveId" clId="{71DF7A1E-26C1-460E-AB7C-540FFE740B5B}" dt="2021-06-17T17:17:55.268" v="643" actId="47"/>
        <pc:sldMkLst>
          <pc:docMk/>
          <pc:sldMk cId="2332284840" sldId="587"/>
        </pc:sldMkLst>
      </pc:sldChg>
      <pc:sldChg chg="del">
        <pc:chgData name="Thomas Nield" userId="e7924354f0a44a8c" providerId="LiveId" clId="{71DF7A1E-26C1-460E-AB7C-540FFE740B5B}" dt="2021-06-17T17:17:55.268" v="643" actId="47"/>
        <pc:sldMkLst>
          <pc:docMk/>
          <pc:sldMk cId="1464454039" sldId="588"/>
        </pc:sldMkLst>
      </pc:sldChg>
      <pc:sldChg chg="del">
        <pc:chgData name="Thomas Nield" userId="e7924354f0a44a8c" providerId="LiveId" clId="{71DF7A1E-26C1-460E-AB7C-540FFE740B5B}" dt="2021-06-17T17:17:55.268" v="643" actId="47"/>
        <pc:sldMkLst>
          <pc:docMk/>
          <pc:sldMk cId="3849068235" sldId="589"/>
        </pc:sldMkLst>
      </pc:sldChg>
      <pc:sldChg chg="del">
        <pc:chgData name="Thomas Nield" userId="e7924354f0a44a8c" providerId="LiveId" clId="{71DF7A1E-26C1-460E-AB7C-540FFE740B5B}" dt="2021-06-17T17:17:55.268" v="643" actId="47"/>
        <pc:sldMkLst>
          <pc:docMk/>
          <pc:sldMk cId="2919592627" sldId="590"/>
        </pc:sldMkLst>
      </pc:sldChg>
      <pc:sldChg chg="del">
        <pc:chgData name="Thomas Nield" userId="e7924354f0a44a8c" providerId="LiveId" clId="{71DF7A1E-26C1-460E-AB7C-540FFE740B5B}" dt="2021-06-17T17:17:55.268" v="643" actId="47"/>
        <pc:sldMkLst>
          <pc:docMk/>
          <pc:sldMk cId="2349521563" sldId="591"/>
        </pc:sldMkLst>
      </pc:sldChg>
      <pc:sldChg chg="del">
        <pc:chgData name="Thomas Nield" userId="e7924354f0a44a8c" providerId="LiveId" clId="{71DF7A1E-26C1-460E-AB7C-540FFE740B5B}" dt="2021-06-17T17:17:55.268" v="643" actId="47"/>
        <pc:sldMkLst>
          <pc:docMk/>
          <pc:sldMk cId="2417973145" sldId="592"/>
        </pc:sldMkLst>
      </pc:sldChg>
      <pc:sldChg chg="del">
        <pc:chgData name="Thomas Nield" userId="e7924354f0a44a8c" providerId="LiveId" clId="{71DF7A1E-26C1-460E-AB7C-540FFE740B5B}" dt="2021-06-17T17:17:55.268" v="643" actId="47"/>
        <pc:sldMkLst>
          <pc:docMk/>
          <pc:sldMk cId="3342697516" sldId="594"/>
        </pc:sldMkLst>
      </pc:sldChg>
      <pc:sldChg chg="del">
        <pc:chgData name="Thomas Nield" userId="e7924354f0a44a8c" providerId="LiveId" clId="{71DF7A1E-26C1-460E-AB7C-540FFE740B5B}" dt="2021-06-17T17:17:55.268" v="643" actId="47"/>
        <pc:sldMkLst>
          <pc:docMk/>
          <pc:sldMk cId="1915766770" sldId="595"/>
        </pc:sldMkLst>
      </pc:sldChg>
      <pc:sldChg chg="del">
        <pc:chgData name="Thomas Nield" userId="e7924354f0a44a8c" providerId="LiveId" clId="{71DF7A1E-26C1-460E-AB7C-540FFE740B5B}" dt="2021-06-17T17:17:25.502" v="641" actId="47"/>
        <pc:sldMkLst>
          <pc:docMk/>
          <pc:sldMk cId="1531731388" sldId="596"/>
        </pc:sldMkLst>
      </pc:sldChg>
      <pc:sldChg chg="del">
        <pc:chgData name="Thomas Nield" userId="e7924354f0a44a8c" providerId="LiveId" clId="{71DF7A1E-26C1-460E-AB7C-540FFE740B5B}" dt="2021-06-17T17:17:25.502" v="641" actId="47"/>
        <pc:sldMkLst>
          <pc:docMk/>
          <pc:sldMk cId="3959730674" sldId="597"/>
        </pc:sldMkLst>
      </pc:sldChg>
      <pc:sldChg chg="del">
        <pc:chgData name="Thomas Nield" userId="e7924354f0a44a8c" providerId="LiveId" clId="{71DF7A1E-26C1-460E-AB7C-540FFE740B5B}" dt="2021-06-17T17:17:25.502" v="641" actId="47"/>
        <pc:sldMkLst>
          <pc:docMk/>
          <pc:sldMk cId="3574811979" sldId="598"/>
        </pc:sldMkLst>
      </pc:sldChg>
      <pc:sldChg chg="modSp add mod ord">
        <pc:chgData name="Thomas Nield" userId="e7924354f0a44a8c" providerId="LiveId" clId="{71DF7A1E-26C1-460E-AB7C-540FFE740B5B}" dt="2021-06-17T17:32:07.741" v="1317" actId="20577"/>
        <pc:sldMkLst>
          <pc:docMk/>
          <pc:sldMk cId="607113378" sldId="599"/>
        </pc:sldMkLst>
        <pc:spChg chg="mod">
          <ac:chgData name="Thomas Nield" userId="e7924354f0a44a8c" providerId="LiveId" clId="{71DF7A1E-26C1-460E-AB7C-540FFE740B5B}" dt="2021-06-17T17:32:07.741" v="1317" actId="20577"/>
          <ac:spMkLst>
            <pc:docMk/>
            <pc:sldMk cId="607113378" sldId="599"/>
            <ac:spMk id="3" creationId="{F2EFB6E9-5B79-4587-AA5A-6C7CF460134F}"/>
          </ac:spMkLst>
        </pc:spChg>
      </pc:sldChg>
      <pc:sldChg chg="modSp del mod">
        <pc:chgData name="Thomas Nield" userId="e7924354f0a44a8c" providerId="LiveId" clId="{71DF7A1E-26C1-460E-AB7C-540FFE740B5B}" dt="2021-06-17T17:18:31.585" v="741" actId="2696"/>
        <pc:sldMkLst>
          <pc:docMk/>
          <pc:sldMk cId="1864563972" sldId="599"/>
        </pc:sldMkLst>
        <pc:spChg chg="mod">
          <ac:chgData name="Thomas Nield" userId="e7924354f0a44a8c" providerId="LiveId" clId="{71DF7A1E-26C1-460E-AB7C-540FFE740B5B}" dt="2021-06-17T17:18:19.899" v="735" actId="20577"/>
          <ac:spMkLst>
            <pc:docMk/>
            <pc:sldMk cId="1864563972" sldId="599"/>
            <ac:spMk id="2" creationId="{FB04C2CC-D906-4702-9344-EA6C9A64F41E}"/>
          </ac:spMkLst>
        </pc:spChg>
        <pc:spChg chg="mod">
          <ac:chgData name="Thomas Nield" userId="e7924354f0a44a8c" providerId="LiveId" clId="{71DF7A1E-26C1-460E-AB7C-540FFE740B5B}" dt="2021-06-17T17:18:26.188" v="740" actId="20577"/>
          <ac:spMkLst>
            <pc:docMk/>
            <pc:sldMk cId="1864563972" sldId="599"/>
            <ac:spMk id="3" creationId="{F2EFB6E9-5B79-4587-AA5A-6C7CF460134F}"/>
          </ac:spMkLst>
        </pc:spChg>
      </pc:sldChg>
      <pc:sldChg chg="del">
        <pc:chgData name="Thomas Nield" userId="e7924354f0a44a8c" providerId="LiveId" clId="{71DF7A1E-26C1-460E-AB7C-540FFE740B5B}" dt="2021-06-17T17:17:25.502" v="641" actId="47"/>
        <pc:sldMkLst>
          <pc:docMk/>
          <pc:sldMk cId="1110688745" sldId="601"/>
        </pc:sldMkLst>
      </pc:sldChg>
      <pc:sldChg chg="del">
        <pc:chgData name="Thomas Nield" userId="e7924354f0a44a8c" providerId="LiveId" clId="{71DF7A1E-26C1-460E-AB7C-540FFE740B5B}" dt="2021-06-17T17:17:25.502" v="641" actId="47"/>
        <pc:sldMkLst>
          <pc:docMk/>
          <pc:sldMk cId="2521388219" sldId="602"/>
        </pc:sldMkLst>
      </pc:sldChg>
      <pc:sldChg chg="del">
        <pc:chgData name="Thomas Nield" userId="e7924354f0a44a8c" providerId="LiveId" clId="{71DF7A1E-26C1-460E-AB7C-540FFE740B5B}" dt="2021-06-17T17:17:25.502" v="641" actId="47"/>
        <pc:sldMkLst>
          <pc:docMk/>
          <pc:sldMk cId="2725040786" sldId="603"/>
        </pc:sldMkLst>
      </pc:sldChg>
      <pc:sldChg chg="del">
        <pc:chgData name="Thomas Nield" userId="e7924354f0a44a8c" providerId="LiveId" clId="{71DF7A1E-26C1-460E-AB7C-540FFE740B5B}" dt="2021-06-17T17:17:25.502" v="641" actId="47"/>
        <pc:sldMkLst>
          <pc:docMk/>
          <pc:sldMk cId="1178516900" sldId="604"/>
        </pc:sldMkLst>
      </pc:sldChg>
      <pc:sldChg chg="del">
        <pc:chgData name="Thomas Nield" userId="e7924354f0a44a8c" providerId="LiveId" clId="{71DF7A1E-26C1-460E-AB7C-540FFE740B5B}" dt="2021-06-17T17:17:25.502" v="641" actId="47"/>
        <pc:sldMkLst>
          <pc:docMk/>
          <pc:sldMk cId="2928496230" sldId="605"/>
        </pc:sldMkLst>
      </pc:sldChg>
      <pc:sldChg chg="del">
        <pc:chgData name="Thomas Nield" userId="e7924354f0a44a8c" providerId="LiveId" clId="{71DF7A1E-26C1-460E-AB7C-540FFE740B5B}" dt="2021-06-17T17:17:25.502" v="641" actId="47"/>
        <pc:sldMkLst>
          <pc:docMk/>
          <pc:sldMk cId="2993857124" sldId="606"/>
        </pc:sldMkLst>
      </pc:sldChg>
      <pc:sldChg chg="modSp add del mod">
        <pc:chgData name="Thomas Nield" userId="e7924354f0a44a8c" providerId="LiveId" clId="{71DF7A1E-26C1-460E-AB7C-540FFE740B5B}" dt="2021-06-17T17:22:10.292" v="946" actId="2696"/>
        <pc:sldMkLst>
          <pc:docMk/>
          <pc:sldMk cId="2614470480" sldId="608"/>
        </pc:sldMkLst>
        <pc:spChg chg="mod">
          <ac:chgData name="Thomas Nield" userId="e7924354f0a44a8c" providerId="LiveId" clId="{71DF7A1E-26C1-460E-AB7C-540FFE740B5B}" dt="2021-06-17T17:22:04.733" v="945" actId="6549"/>
          <ac:spMkLst>
            <pc:docMk/>
            <pc:sldMk cId="2614470480" sldId="608"/>
            <ac:spMk id="2" creationId="{00000000-0000-0000-0000-000000000000}"/>
          </ac:spMkLst>
        </pc:spChg>
      </pc:sldChg>
      <pc:sldChg chg="del">
        <pc:chgData name="Thomas Nield" userId="e7924354f0a44a8c" providerId="LiveId" clId="{71DF7A1E-26C1-460E-AB7C-540FFE740B5B}" dt="2021-06-17T17:21:54.426" v="941" actId="2696"/>
        <pc:sldMkLst>
          <pc:docMk/>
          <pc:sldMk cId="3020607362" sldId="608"/>
        </pc:sldMkLst>
      </pc:sldChg>
      <pc:sldChg chg="del">
        <pc:chgData name="Thomas Nield" userId="e7924354f0a44a8c" providerId="LiveId" clId="{71DF7A1E-26C1-460E-AB7C-540FFE740B5B}" dt="2021-06-17T17:21:56.454" v="942" actId="47"/>
        <pc:sldMkLst>
          <pc:docMk/>
          <pc:sldMk cId="1021393553" sldId="609"/>
        </pc:sldMkLst>
      </pc:sldChg>
      <pc:sldChg chg="del">
        <pc:chgData name="Thomas Nield" userId="e7924354f0a44a8c" providerId="LiveId" clId="{71DF7A1E-26C1-460E-AB7C-540FFE740B5B}" dt="2021-06-17T17:21:56.454" v="942" actId="47"/>
        <pc:sldMkLst>
          <pc:docMk/>
          <pc:sldMk cId="2777761509" sldId="610"/>
        </pc:sldMkLst>
      </pc:sldChg>
      <pc:sldChg chg="add del">
        <pc:chgData name="Thomas Nield" userId="e7924354f0a44a8c" providerId="LiveId" clId="{71DF7A1E-26C1-460E-AB7C-540FFE740B5B}" dt="2021-06-17T17:13:10.702" v="537" actId="47"/>
        <pc:sldMkLst>
          <pc:docMk/>
          <pc:sldMk cId="475054817" sldId="611"/>
        </pc:sldMkLst>
      </pc:sldChg>
      <pc:sldChg chg="add del">
        <pc:chgData name="Thomas Nield" userId="e7924354f0a44a8c" providerId="LiveId" clId="{71DF7A1E-26C1-460E-AB7C-540FFE740B5B}" dt="2021-06-17T17:13:11.589" v="538" actId="47"/>
        <pc:sldMkLst>
          <pc:docMk/>
          <pc:sldMk cId="2992432599" sldId="612"/>
        </pc:sldMkLst>
      </pc:sldChg>
      <pc:sldChg chg="add del">
        <pc:chgData name="Thomas Nield" userId="e7924354f0a44a8c" providerId="LiveId" clId="{71DF7A1E-26C1-460E-AB7C-540FFE740B5B}" dt="2021-06-17T17:13:11.627" v="539" actId="47"/>
        <pc:sldMkLst>
          <pc:docMk/>
          <pc:sldMk cId="3344806642" sldId="613"/>
        </pc:sldMkLst>
      </pc:sldChg>
      <pc:sldChg chg="add del">
        <pc:chgData name="Thomas Nield" userId="e7924354f0a44a8c" providerId="LiveId" clId="{71DF7A1E-26C1-460E-AB7C-540FFE740B5B}" dt="2021-06-17T17:13:11.785" v="540" actId="47"/>
        <pc:sldMkLst>
          <pc:docMk/>
          <pc:sldMk cId="861796720" sldId="614"/>
        </pc:sldMkLst>
      </pc:sldChg>
      <pc:sldChg chg="add">
        <pc:chgData name="Thomas Nield" userId="e7924354f0a44a8c" providerId="LiveId" clId="{71DF7A1E-26C1-460E-AB7C-540FFE740B5B}" dt="2021-06-17T17:17:01.703" v="640"/>
        <pc:sldMkLst>
          <pc:docMk/>
          <pc:sldMk cId="485829543" sldId="616"/>
        </pc:sldMkLst>
      </pc:sldChg>
      <pc:sldChg chg="del">
        <pc:chgData name="Thomas Nield" userId="e7924354f0a44a8c" providerId="LiveId" clId="{71DF7A1E-26C1-460E-AB7C-540FFE740B5B}" dt="2021-06-17T17:17:00.298" v="639" actId="2696"/>
        <pc:sldMkLst>
          <pc:docMk/>
          <pc:sldMk cId="1566672917" sldId="616"/>
        </pc:sldMkLst>
      </pc:sldChg>
      <pc:sldChg chg="del">
        <pc:chgData name="Thomas Nield" userId="e7924354f0a44a8c" providerId="LiveId" clId="{71DF7A1E-26C1-460E-AB7C-540FFE740B5B}" dt="2021-06-17T17:17:55.268" v="643" actId="47"/>
        <pc:sldMkLst>
          <pc:docMk/>
          <pc:sldMk cId="3339929280" sldId="617"/>
        </pc:sldMkLst>
      </pc:sldChg>
      <pc:sldChg chg="del">
        <pc:chgData name="Thomas Nield" userId="e7924354f0a44a8c" providerId="LiveId" clId="{71DF7A1E-26C1-460E-AB7C-540FFE740B5B}" dt="2021-06-17T17:21:24.248" v="927" actId="47"/>
        <pc:sldMkLst>
          <pc:docMk/>
          <pc:sldMk cId="3278152075" sldId="618"/>
        </pc:sldMkLst>
      </pc:sldChg>
      <pc:sldChg chg="del">
        <pc:chgData name="Thomas Nield" userId="e7924354f0a44a8c" providerId="LiveId" clId="{71DF7A1E-26C1-460E-AB7C-540FFE740B5B}" dt="2021-06-17T17:21:08.099" v="922" actId="47"/>
        <pc:sldMkLst>
          <pc:docMk/>
          <pc:sldMk cId="4189816026" sldId="620"/>
        </pc:sldMkLst>
      </pc:sldChg>
      <pc:sldChg chg="del">
        <pc:chgData name="Thomas Nield" userId="e7924354f0a44a8c" providerId="LiveId" clId="{71DF7A1E-26C1-460E-AB7C-540FFE740B5B}" dt="2021-06-17T17:21:24.996" v="928" actId="47"/>
        <pc:sldMkLst>
          <pc:docMk/>
          <pc:sldMk cId="3219355394" sldId="621"/>
        </pc:sldMkLst>
      </pc:sldChg>
      <pc:sldChg chg="modSp del mod">
        <pc:chgData name="Thomas Nield" userId="e7924354f0a44a8c" providerId="LiveId" clId="{71DF7A1E-26C1-460E-AB7C-540FFE740B5B}" dt="2021-06-17T17:21:21.284" v="926" actId="2696"/>
        <pc:sldMkLst>
          <pc:docMk/>
          <pc:sldMk cId="1190661529" sldId="622"/>
        </pc:sldMkLst>
        <pc:spChg chg="mod">
          <ac:chgData name="Thomas Nield" userId="e7924354f0a44a8c" providerId="LiveId" clId="{71DF7A1E-26C1-460E-AB7C-540FFE740B5B}" dt="2021-06-17T17:21:19.987" v="925" actId="20577"/>
          <ac:spMkLst>
            <pc:docMk/>
            <pc:sldMk cId="1190661529" sldId="622"/>
            <ac:spMk id="2" creationId="{342BF1C0-2B9C-43C1-89A7-5EB0111AFF45}"/>
          </ac:spMkLst>
        </pc:spChg>
      </pc:sldChg>
      <pc:sldChg chg="add">
        <pc:chgData name="Thomas Nield" userId="e7924354f0a44a8c" providerId="LiveId" clId="{71DF7A1E-26C1-460E-AB7C-540FFE740B5B}" dt="2021-06-17T17:21:28.588" v="929"/>
        <pc:sldMkLst>
          <pc:docMk/>
          <pc:sldMk cId="1901068237" sldId="622"/>
        </pc:sldMkLst>
      </pc:sldChg>
      <pc:sldChg chg="del">
        <pc:chgData name="Thomas Nield" userId="e7924354f0a44a8c" providerId="LiveId" clId="{71DF7A1E-26C1-460E-AB7C-540FFE740B5B}" dt="2021-06-17T17:14:57.934" v="604" actId="47"/>
        <pc:sldMkLst>
          <pc:docMk/>
          <pc:sldMk cId="2422944587" sldId="623"/>
        </pc:sldMkLst>
      </pc:sldChg>
      <pc:sldChg chg="del">
        <pc:chgData name="Thomas Nield" userId="e7924354f0a44a8c" providerId="LiveId" clId="{71DF7A1E-26C1-460E-AB7C-540FFE740B5B}" dt="2021-06-17T17:17:00.298" v="639" actId="2696"/>
        <pc:sldMkLst>
          <pc:docMk/>
          <pc:sldMk cId="3146128274" sldId="624"/>
        </pc:sldMkLst>
      </pc:sldChg>
      <pc:sldChg chg="add">
        <pc:chgData name="Thomas Nield" userId="e7924354f0a44a8c" providerId="LiveId" clId="{71DF7A1E-26C1-460E-AB7C-540FFE740B5B}" dt="2021-06-17T17:17:01.703" v="640"/>
        <pc:sldMkLst>
          <pc:docMk/>
          <pc:sldMk cId="3230362104" sldId="624"/>
        </pc:sldMkLst>
      </pc:sldChg>
      <pc:sldChg chg="add del">
        <pc:chgData name="Thomas Nield" userId="e7924354f0a44a8c" providerId="LiveId" clId="{71DF7A1E-26C1-460E-AB7C-540FFE740B5B}" dt="2021-06-17T17:13:10.375" v="536" actId="47"/>
        <pc:sldMkLst>
          <pc:docMk/>
          <pc:sldMk cId="261993332" sldId="625"/>
        </pc:sldMkLst>
      </pc:sldChg>
      <pc:sldChg chg="add ord">
        <pc:chgData name="Thomas Nield" userId="e7924354f0a44a8c" providerId="LiveId" clId="{71DF7A1E-26C1-460E-AB7C-540FFE740B5B}" dt="2021-06-17T17:22:14.188" v="948"/>
        <pc:sldMkLst>
          <pc:docMk/>
          <pc:sldMk cId="758801996" sldId="626"/>
        </pc:sldMkLst>
      </pc:sldChg>
      <pc:sldChg chg="add del">
        <pc:chgData name="Thomas Nield" userId="e7924354f0a44a8c" providerId="LiveId" clId="{71DF7A1E-26C1-460E-AB7C-540FFE740B5B}" dt="2021-06-17T17:21:54.426" v="941" actId="2696"/>
        <pc:sldMkLst>
          <pc:docMk/>
          <pc:sldMk cId="2857703905" sldId="626"/>
        </pc:sldMkLst>
      </pc:sldChg>
      <pc:sldChg chg="modSp add mod modAnim">
        <pc:chgData name="Thomas Nield" userId="e7924354f0a44a8c" providerId="LiveId" clId="{71DF7A1E-26C1-460E-AB7C-540FFE740B5B}" dt="2021-06-17T17:27:47.571" v="1072" actId="27636"/>
        <pc:sldMkLst>
          <pc:docMk/>
          <pc:sldMk cId="3616804325" sldId="667"/>
        </pc:sldMkLst>
        <pc:spChg chg="mod">
          <ac:chgData name="Thomas Nield" userId="e7924354f0a44a8c" providerId="LiveId" clId="{71DF7A1E-26C1-460E-AB7C-540FFE740B5B}" dt="2021-06-17T17:27:47.571" v="1072" actId="27636"/>
          <ac:spMkLst>
            <pc:docMk/>
            <pc:sldMk cId="3616804325" sldId="667"/>
            <ac:spMk id="3" creationId="{F708E3AB-88FD-46B1-8143-C301C482AC6D}"/>
          </ac:spMkLst>
        </pc:spChg>
      </pc:sldChg>
      <pc:sldChg chg="modSp add mod">
        <pc:chgData name="Thomas Nield" userId="e7924354f0a44a8c" providerId="LiveId" clId="{71DF7A1E-26C1-460E-AB7C-540FFE740B5B}" dt="2021-06-17T17:25:42.370" v="984" actId="27636"/>
        <pc:sldMkLst>
          <pc:docMk/>
          <pc:sldMk cId="2354947956" sldId="712"/>
        </pc:sldMkLst>
        <pc:spChg chg="mod">
          <ac:chgData name="Thomas Nield" userId="e7924354f0a44a8c" providerId="LiveId" clId="{71DF7A1E-26C1-460E-AB7C-540FFE740B5B}" dt="2021-06-17T17:25:42.370" v="984" actId="27636"/>
          <ac:spMkLst>
            <pc:docMk/>
            <pc:sldMk cId="2354947956" sldId="712"/>
            <ac:spMk id="3" creationId="{4A297675-9A97-4550-AB1B-C2DFA2E5D3EE}"/>
          </ac:spMkLst>
        </pc:spChg>
      </pc:sldChg>
      <pc:sldChg chg="modSp add mod">
        <pc:chgData name="Thomas Nield" userId="e7924354f0a44a8c" providerId="LiveId" clId="{71DF7A1E-26C1-460E-AB7C-540FFE740B5B}" dt="2021-06-17T17:25:49.662" v="994" actId="27636"/>
        <pc:sldMkLst>
          <pc:docMk/>
          <pc:sldMk cId="347562250" sldId="713"/>
        </pc:sldMkLst>
        <pc:spChg chg="mod">
          <ac:chgData name="Thomas Nield" userId="e7924354f0a44a8c" providerId="LiveId" clId="{71DF7A1E-26C1-460E-AB7C-540FFE740B5B}" dt="2021-06-17T17:25:49.662" v="994" actId="27636"/>
          <ac:spMkLst>
            <pc:docMk/>
            <pc:sldMk cId="347562250" sldId="713"/>
            <ac:spMk id="3" creationId="{4A297675-9A97-4550-AB1B-C2DFA2E5D3EE}"/>
          </ac:spMkLst>
        </pc:spChg>
      </pc:sldChg>
      <pc:sldChg chg="modSp add mod">
        <pc:chgData name="Thomas Nield" userId="e7924354f0a44a8c" providerId="LiveId" clId="{71DF7A1E-26C1-460E-AB7C-540FFE740B5B}" dt="2021-06-17T17:25:52.459" v="998" actId="27636"/>
        <pc:sldMkLst>
          <pc:docMk/>
          <pc:sldMk cId="308138468" sldId="717"/>
        </pc:sldMkLst>
        <pc:spChg chg="mod">
          <ac:chgData name="Thomas Nield" userId="e7924354f0a44a8c" providerId="LiveId" clId="{71DF7A1E-26C1-460E-AB7C-540FFE740B5B}" dt="2021-06-17T17:25:52.459" v="998" actId="27636"/>
          <ac:spMkLst>
            <pc:docMk/>
            <pc:sldMk cId="308138468" sldId="717"/>
            <ac:spMk id="3" creationId="{4A297675-9A97-4550-AB1B-C2DFA2E5D3EE}"/>
          </ac:spMkLst>
        </pc:spChg>
      </pc:sldChg>
      <pc:sldChg chg="modSp add mod">
        <pc:chgData name="Thomas Nield" userId="e7924354f0a44a8c" providerId="LiveId" clId="{71DF7A1E-26C1-460E-AB7C-540FFE740B5B}" dt="2021-06-17T17:26:01.881" v="1003" actId="20577"/>
        <pc:sldMkLst>
          <pc:docMk/>
          <pc:sldMk cId="2619146712" sldId="720"/>
        </pc:sldMkLst>
        <pc:spChg chg="mod">
          <ac:chgData name="Thomas Nield" userId="e7924354f0a44a8c" providerId="LiveId" clId="{71DF7A1E-26C1-460E-AB7C-540FFE740B5B}" dt="2021-06-17T17:26:01.881" v="1003" actId="20577"/>
          <ac:spMkLst>
            <pc:docMk/>
            <pc:sldMk cId="2619146712" sldId="720"/>
            <ac:spMk id="3" creationId="{4A297675-9A97-4550-AB1B-C2DFA2E5D3EE}"/>
          </ac:spMkLst>
        </pc:spChg>
      </pc:sldChg>
      <pc:sldChg chg="modSp add mod">
        <pc:chgData name="Thomas Nield" userId="e7924354f0a44a8c" providerId="LiveId" clId="{71DF7A1E-26C1-460E-AB7C-540FFE740B5B}" dt="2021-06-17T17:26:15.240" v="1013" actId="113"/>
        <pc:sldMkLst>
          <pc:docMk/>
          <pc:sldMk cId="1699723928" sldId="726"/>
        </pc:sldMkLst>
        <pc:spChg chg="mod">
          <ac:chgData name="Thomas Nield" userId="e7924354f0a44a8c" providerId="LiveId" clId="{71DF7A1E-26C1-460E-AB7C-540FFE740B5B}" dt="2021-06-17T17:26:15.240" v="1013" actId="113"/>
          <ac:spMkLst>
            <pc:docMk/>
            <pc:sldMk cId="1699723928" sldId="726"/>
            <ac:spMk id="3" creationId="{4A297675-9A97-4550-AB1B-C2DFA2E5D3EE}"/>
          </ac:spMkLst>
        </pc:spChg>
      </pc:sldChg>
      <pc:sldChg chg="modSp add mod">
        <pc:chgData name="Thomas Nield" userId="e7924354f0a44a8c" providerId="LiveId" clId="{71DF7A1E-26C1-460E-AB7C-540FFE740B5B}" dt="2021-06-17T17:26:19.782" v="1016" actId="20577"/>
        <pc:sldMkLst>
          <pc:docMk/>
          <pc:sldMk cId="4184096076" sldId="727"/>
        </pc:sldMkLst>
        <pc:spChg chg="mod">
          <ac:chgData name="Thomas Nield" userId="e7924354f0a44a8c" providerId="LiveId" clId="{71DF7A1E-26C1-460E-AB7C-540FFE740B5B}" dt="2021-06-17T17:26:19.782" v="1016" actId="20577"/>
          <ac:spMkLst>
            <pc:docMk/>
            <pc:sldMk cId="4184096076" sldId="727"/>
            <ac:spMk id="3" creationId="{4A297675-9A97-4550-AB1B-C2DFA2E5D3EE}"/>
          </ac:spMkLst>
        </pc:spChg>
      </pc:sldChg>
      <pc:sldChg chg="del">
        <pc:chgData name="Thomas Nield" userId="e7924354f0a44a8c" providerId="LiveId" clId="{71DF7A1E-26C1-460E-AB7C-540FFE740B5B}" dt="2021-06-17T17:20:37.099" v="917" actId="2696"/>
        <pc:sldMkLst>
          <pc:docMk/>
          <pc:sldMk cId="892032468" sldId="747"/>
        </pc:sldMkLst>
      </pc:sldChg>
      <pc:sldChg chg="add">
        <pc:chgData name="Thomas Nield" userId="e7924354f0a44a8c" providerId="LiveId" clId="{71DF7A1E-26C1-460E-AB7C-540FFE740B5B}" dt="2021-06-17T17:21:01.703" v="921"/>
        <pc:sldMkLst>
          <pc:docMk/>
          <pc:sldMk cId="1970874614" sldId="747"/>
        </pc:sldMkLst>
      </pc:sldChg>
      <pc:sldChg chg="add del">
        <pc:chgData name="Thomas Nield" userId="e7924354f0a44a8c" providerId="LiveId" clId="{71DF7A1E-26C1-460E-AB7C-540FFE740B5B}" dt="2021-06-17T17:21:00.402" v="920"/>
        <pc:sldMkLst>
          <pc:docMk/>
          <pc:sldMk cId="4198887569" sldId="747"/>
        </pc:sldMkLst>
      </pc:sldChg>
      <pc:sldChg chg="add del">
        <pc:chgData name="Thomas Nield" userId="e7924354f0a44a8c" providerId="LiveId" clId="{71DF7A1E-26C1-460E-AB7C-540FFE740B5B}" dt="2021-06-17T17:21:00.402" v="920"/>
        <pc:sldMkLst>
          <pc:docMk/>
          <pc:sldMk cId="1781122775" sldId="748"/>
        </pc:sldMkLst>
      </pc:sldChg>
      <pc:sldChg chg="del">
        <pc:chgData name="Thomas Nield" userId="e7924354f0a44a8c" providerId="LiveId" clId="{71DF7A1E-26C1-460E-AB7C-540FFE740B5B}" dt="2021-06-17T17:20:37.099" v="917" actId="2696"/>
        <pc:sldMkLst>
          <pc:docMk/>
          <pc:sldMk cId="3933121696" sldId="748"/>
        </pc:sldMkLst>
      </pc:sldChg>
      <pc:sldChg chg="add">
        <pc:chgData name="Thomas Nield" userId="e7924354f0a44a8c" providerId="LiveId" clId="{71DF7A1E-26C1-460E-AB7C-540FFE740B5B}" dt="2021-06-17T17:21:01.703" v="921"/>
        <pc:sldMkLst>
          <pc:docMk/>
          <pc:sldMk cId="4045565265" sldId="748"/>
        </pc:sldMkLst>
      </pc:sldChg>
      <pc:sldChg chg="add">
        <pc:chgData name="Thomas Nield" userId="e7924354f0a44a8c" providerId="LiveId" clId="{71DF7A1E-26C1-460E-AB7C-540FFE740B5B}" dt="2021-06-17T17:21:01.703" v="921"/>
        <pc:sldMkLst>
          <pc:docMk/>
          <pc:sldMk cId="2144944734" sldId="749"/>
        </pc:sldMkLst>
      </pc:sldChg>
      <pc:sldChg chg="del">
        <pc:chgData name="Thomas Nield" userId="e7924354f0a44a8c" providerId="LiveId" clId="{71DF7A1E-26C1-460E-AB7C-540FFE740B5B}" dt="2021-06-17T17:20:37.099" v="917" actId="2696"/>
        <pc:sldMkLst>
          <pc:docMk/>
          <pc:sldMk cId="2227236502" sldId="749"/>
        </pc:sldMkLst>
      </pc:sldChg>
      <pc:sldChg chg="add del">
        <pc:chgData name="Thomas Nield" userId="e7924354f0a44a8c" providerId="LiveId" clId="{71DF7A1E-26C1-460E-AB7C-540FFE740B5B}" dt="2021-06-17T17:21:00.402" v="920"/>
        <pc:sldMkLst>
          <pc:docMk/>
          <pc:sldMk cId="3392986391" sldId="749"/>
        </pc:sldMkLst>
      </pc:sldChg>
      <pc:sldChg chg="add">
        <pc:chgData name="Thomas Nield" userId="e7924354f0a44a8c" providerId="LiveId" clId="{71DF7A1E-26C1-460E-AB7C-540FFE740B5B}" dt="2021-06-17T17:16:31.398" v="613"/>
        <pc:sldMkLst>
          <pc:docMk/>
          <pc:sldMk cId="750750804" sldId="766"/>
        </pc:sldMkLst>
      </pc:sldChg>
      <pc:sldChg chg="del">
        <pc:chgData name="Thomas Nield" userId="e7924354f0a44a8c" providerId="LiveId" clId="{71DF7A1E-26C1-460E-AB7C-540FFE740B5B}" dt="2021-06-17T17:16:30.463" v="612" actId="2696"/>
        <pc:sldMkLst>
          <pc:docMk/>
          <pc:sldMk cId="1631959372" sldId="766"/>
        </pc:sldMkLst>
      </pc:sldChg>
      <pc:sldChg chg="add del">
        <pc:chgData name="Thomas Nield" userId="e7924354f0a44a8c" providerId="LiveId" clId="{71DF7A1E-26C1-460E-AB7C-540FFE740B5B}" dt="2021-06-17T17:28:10.419" v="1079" actId="47"/>
        <pc:sldMkLst>
          <pc:docMk/>
          <pc:sldMk cId="1287931648" sldId="779"/>
        </pc:sldMkLst>
      </pc:sldChg>
      <pc:sldChg chg="add del">
        <pc:chgData name="Thomas Nield" userId="e7924354f0a44a8c" providerId="LiveId" clId="{71DF7A1E-26C1-460E-AB7C-540FFE740B5B}" dt="2021-06-17T17:27:57.416" v="1073" actId="47"/>
        <pc:sldMkLst>
          <pc:docMk/>
          <pc:sldMk cId="4084785357" sldId="780"/>
        </pc:sldMkLst>
      </pc:sldChg>
      <pc:sldChg chg="add del">
        <pc:chgData name="Thomas Nield" userId="e7924354f0a44a8c" providerId="LiveId" clId="{71DF7A1E-26C1-460E-AB7C-540FFE740B5B}" dt="2021-06-17T17:27:59.630" v="1074" actId="47"/>
        <pc:sldMkLst>
          <pc:docMk/>
          <pc:sldMk cId="201684379" sldId="781"/>
        </pc:sldMkLst>
      </pc:sldChg>
      <pc:sldChg chg="modSp add del mod">
        <pc:chgData name="Thomas Nield" userId="e7924354f0a44a8c" providerId="LiveId" clId="{71DF7A1E-26C1-460E-AB7C-540FFE740B5B}" dt="2021-06-17T17:28:03.844" v="1075" actId="47"/>
        <pc:sldMkLst>
          <pc:docMk/>
          <pc:sldMk cId="609676080" sldId="782"/>
        </pc:sldMkLst>
        <pc:spChg chg="mod">
          <ac:chgData name="Thomas Nield" userId="e7924354f0a44a8c" providerId="LiveId" clId="{71DF7A1E-26C1-460E-AB7C-540FFE740B5B}" dt="2021-06-17T17:25:37.821" v="977" actId="27636"/>
          <ac:spMkLst>
            <pc:docMk/>
            <pc:sldMk cId="609676080" sldId="782"/>
            <ac:spMk id="3" creationId="{57E647D8-5923-4C74-911F-26ABD4244499}"/>
          </ac:spMkLst>
        </pc:spChg>
      </pc:sldChg>
      <pc:sldChg chg="modSp add del mod">
        <pc:chgData name="Thomas Nield" userId="e7924354f0a44a8c" providerId="LiveId" clId="{71DF7A1E-26C1-460E-AB7C-540FFE740B5B}" dt="2021-06-17T17:28:05.269" v="1076" actId="47"/>
        <pc:sldMkLst>
          <pc:docMk/>
          <pc:sldMk cId="1235241924" sldId="783"/>
        </pc:sldMkLst>
        <pc:spChg chg="mod">
          <ac:chgData name="Thomas Nield" userId="e7924354f0a44a8c" providerId="LiveId" clId="{71DF7A1E-26C1-460E-AB7C-540FFE740B5B}" dt="2021-06-17T17:25:37.843" v="978" actId="27636"/>
          <ac:spMkLst>
            <pc:docMk/>
            <pc:sldMk cId="1235241924" sldId="783"/>
            <ac:spMk id="3" creationId="{57E647D8-5923-4C74-911F-26ABD4244499}"/>
          </ac:spMkLst>
        </pc:spChg>
      </pc:sldChg>
      <pc:sldChg chg="modSp add del mod">
        <pc:chgData name="Thomas Nield" userId="e7924354f0a44a8c" providerId="LiveId" clId="{71DF7A1E-26C1-460E-AB7C-540FFE740B5B}" dt="2021-06-17T17:28:07.965" v="1078" actId="47"/>
        <pc:sldMkLst>
          <pc:docMk/>
          <pc:sldMk cId="1746950796" sldId="785"/>
        </pc:sldMkLst>
        <pc:spChg chg="mod">
          <ac:chgData name="Thomas Nield" userId="e7924354f0a44a8c" providerId="LiveId" clId="{71DF7A1E-26C1-460E-AB7C-540FFE740B5B}" dt="2021-06-17T17:25:37.909" v="980" actId="27636"/>
          <ac:spMkLst>
            <pc:docMk/>
            <pc:sldMk cId="1746950796" sldId="785"/>
            <ac:spMk id="3" creationId="{57E647D8-5923-4C74-911F-26ABD4244499}"/>
          </ac:spMkLst>
        </pc:spChg>
      </pc:sldChg>
      <pc:sldChg chg="modSp mod">
        <pc:chgData name="Thomas Nield" userId="e7924354f0a44a8c" providerId="LiveId" clId="{71DF7A1E-26C1-460E-AB7C-540FFE740B5B}" dt="2021-06-17T17:22:32.790" v="969" actId="20577"/>
        <pc:sldMkLst>
          <pc:docMk/>
          <pc:sldMk cId="38592815" sldId="793"/>
        </pc:sldMkLst>
        <pc:spChg chg="mod">
          <ac:chgData name="Thomas Nield" userId="e7924354f0a44a8c" providerId="LiveId" clId="{71DF7A1E-26C1-460E-AB7C-540FFE740B5B}" dt="2021-06-17T17:22:32.790" v="969" actId="20577"/>
          <ac:spMkLst>
            <pc:docMk/>
            <pc:sldMk cId="38592815" sldId="793"/>
            <ac:spMk id="2" creationId="{00000000-0000-0000-0000-000000000000}"/>
          </ac:spMkLst>
        </pc:spChg>
      </pc:sldChg>
      <pc:sldChg chg="del">
        <pc:chgData name="Thomas Nield" userId="e7924354f0a44a8c" providerId="LiveId" clId="{71DF7A1E-26C1-460E-AB7C-540FFE740B5B}" dt="2021-06-17T17:20:54.026" v="918" actId="2696"/>
        <pc:sldMkLst>
          <pc:docMk/>
          <pc:sldMk cId="1190509889" sldId="794"/>
        </pc:sldMkLst>
      </pc:sldChg>
      <pc:sldChg chg="del">
        <pc:chgData name="Thomas Nield" userId="e7924354f0a44a8c" providerId="LiveId" clId="{71DF7A1E-26C1-460E-AB7C-540FFE740B5B}" dt="2021-06-17T17:20:54.026" v="918" actId="2696"/>
        <pc:sldMkLst>
          <pc:docMk/>
          <pc:sldMk cId="3651107346" sldId="795"/>
        </pc:sldMkLst>
      </pc:sldChg>
      <pc:sldChg chg="del">
        <pc:chgData name="Thomas Nield" userId="e7924354f0a44a8c" providerId="LiveId" clId="{71DF7A1E-26C1-460E-AB7C-540FFE740B5B}" dt="2021-06-17T17:20:54.026" v="918" actId="2696"/>
        <pc:sldMkLst>
          <pc:docMk/>
          <pc:sldMk cId="1808466617" sldId="796"/>
        </pc:sldMkLst>
      </pc:sldChg>
      <pc:sldChg chg="del">
        <pc:chgData name="Thomas Nield" userId="e7924354f0a44a8c" providerId="LiveId" clId="{71DF7A1E-26C1-460E-AB7C-540FFE740B5B}" dt="2021-06-17T17:20:54.026" v="918" actId="2696"/>
        <pc:sldMkLst>
          <pc:docMk/>
          <pc:sldMk cId="3384180036" sldId="797"/>
        </pc:sldMkLst>
      </pc:sldChg>
      <pc:sldChg chg="del">
        <pc:chgData name="Thomas Nield" userId="e7924354f0a44a8c" providerId="LiveId" clId="{71DF7A1E-26C1-460E-AB7C-540FFE740B5B}" dt="2021-06-17T17:20:54.026" v="918" actId="2696"/>
        <pc:sldMkLst>
          <pc:docMk/>
          <pc:sldMk cId="4186818183" sldId="798"/>
        </pc:sldMkLst>
      </pc:sldChg>
      <pc:sldChg chg="del">
        <pc:chgData name="Thomas Nield" userId="e7924354f0a44a8c" providerId="LiveId" clId="{71DF7A1E-26C1-460E-AB7C-540FFE740B5B}" dt="2021-06-17T17:20:54.026" v="918" actId="2696"/>
        <pc:sldMkLst>
          <pc:docMk/>
          <pc:sldMk cId="2798628486" sldId="826"/>
        </pc:sldMkLst>
      </pc:sldChg>
      <pc:sldChg chg="del">
        <pc:chgData name="Thomas Nield" userId="e7924354f0a44a8c" providerId="LiveId" clId="{71DF7A1E-26C1-460E-AB7C-540FFE740B5B}" dt="2021-06-17T17:20:54.026" v="918" actId="2696"/>
        <pc:sldMkLst>
          <pc:docMk/>
          <pc:sldMk cId="1495470060" sldId="827"/>
        </pc:sldMkLst>
      </pc:sldChg>
      <pc:sldChg chg="del">
        <pc:chgData name="Thomas Nield" userId="e7924354f0a44a8c" providerId="LiveId" clId="{71DF7A1E-26C1-460E-AB7C-540FFE740B5B}" dt="2021-06-17T17:20:54.026" v="918" actId="2696"/>
        <pc:sldMkLst>
          <pc:docMk/>
          <pc:sldMk cId="3028034478" sldId="828"/>
        </pc:sldMkLst>
      </pc:sldChg>
      <pc:sldChg chg="add del">
        <pc:chgData name="Thomas Nield" userId="e7924354f0a44a8c" providerId="LiveId" clId="{71DF7A1E-26C1-460E-AB7C-540FFE740B5B}" dt="2021-06-17T17:21:00.402" v="920"/>
        <pc:sldMkLst>
          <pc:docMk/>
          <pc:sldMk cId="944645472" sldId="829"/>
        </pc:sldMkLst>
      </pc:sldChg>
      <pc:sldChg chg="modSp del mod ord">
        <pc:chgData name="Thomas Nield" userId="e7924354f0a44a8c" providerId="LiveId" clId="{71DF7A1E-26C1-460E-AB7C-540FFE740B5B}" dt="2021-06-17T17:20:37.099" v="917" actId="2696"/>
        <pc:sldMkLst>
          <pc:docMk/>
          <pc:sldMk cId="1114675516" sldId="829"/>
        </pc:sldMkLst>
        <pc:spChg chg="mod">
          <ac:chgData name="Thomas Nield" userId="e7924354f0a44a8c" providerId="LiveId" clId="{71DF7A1E-26C1-460E-AB7C-540FFE740B5B}" dt="2021-06-17T17:20:32.504" v="916" actId="20577"/>
          <ac:spMkLst>
            <pc:docMk/>
            <pc:sldMk cId="1114675516" sldId="829"/>
            <ac:spMk id="2" creationId="{00000000-0000-0000-0000-000000000000}"/>
          </ac:spMkLst>
        </pc:spChg>
      </pc:sldChg>
      <pc:sldChg chg="add">
        <pc:chgData name="Thomas Nield" userId="e7924354f0a44a8c" providerId="LiveId" clId="{71DF7A1E-26C1-460E-AB7C-540FFE740B5B}" dt="2021-06-17T17:21:01.703" v="921"/>
        <pc:sldMkLst>
          <pc:docMk/>
          <pc:sldMk cId="3219588052" sldId="829"/>
        </pc:sldMkLst>
      </pc:sldChg>
      <pc:sldChg chg="modSp del mod ord">
        <pc:chgData name="Thomas Nield" userId="e7924354f0a44a8c" providerId="LiveId" clId="{71DF7A1E-26C1-460E-AB7C-540FFE740B5B}" dt="2021-06-17T17:20:54.026" v="918" actId="2696"/>
        <pc:sldMkLst>
          <pc:docMk/>
          <pc:sldMk cId="1613805247" sldId="830"/>
        </pc:sldMkLst>
        <pc:spChg chg="mod">
          <ac:chgData name="Thomas Nield" userId="e7924354f0a44a8c" providerId="LiveId" clId="{71DF7A1E-26C1-460E-AB7C-540FFE740B5B}" dt="2021-06-17T17:20:12.184" v="846" actId="20577"/>
          <ac:spMkLst>
            <pc:docMk/>
            <pc:sldMk cId="1613805247" sldId="830"/>
            <ac:spMk id="2" creationId="{00000000-0000-0000-0000-000000000000}"/>
          </ac:spMkLst>
        </pc:spChg>
      </pc:sldChg>
      <pc:sldChg chg="del">
        <pc:chgData name="Thomas Nield" userId="e7924354f0a44a8c" providerId="LiveId" clId="{71DF7A1E-26C1-460E-AB7C-540FFE740B5B}" dt="2021-06-17T17:20:37.099" v="917" actId="2696"/>
        <pc:sldMkLst>
          <pc:docMk/>
          <pc:sldMk cId="344086700" sldId="831"/>
        </pc:sldMkLst>
      </pc:sldChg>
      <pc:sldChg chg="add del">
        <pc:chgData name="Thomas Nield" userId="e7924354f0a44a8c" providerId="LiveId" clId="{71DF7A1E-26C1-460E-AB7C-540FFE740B5B}" dt="2021-06-17T17:21:00.402" v="920"/>
        <pc:sldMkLst>
          <pc:docMk/>
          <pc:sldMk cId="977952332" sldId="831"/>
        </pc:sldMkLst>
      </pc:sldChg>
      <pc:sldChg chg="add">
        <pc:chgData name="Thomas Nield" userId="e7924354f0a44a8c" providerId="LiveId" clId="{71DF7A1E-26C1-460E-AB7C-540FFE740B5B}" dt="2021-06-17T17:21:01.703" v="921"/>
        <pc:sldMkLst>
          <pc:docMk/>
          <pc:sldMk cId="3313389748" sldId="831"/>
        </pc:sldMkLst>
      </pc:sldChg>
      <pc:sldChg chg="modSp add mod">
        <pc:chgData name="Thomas Nield" userId="e7924354f0a44a8c" providerId="LiveId" clId="{71DF7A1E-26C1-460E-AB7C-540FFE740B5B}" dt="2021-06-17T17:16:45.218" v="638" actId="20577"/>
        <pc:sldMkLst>
          <pc:docMk/>
          <pc:sldMk cId="712453117" sldId="832"/>
        </pc:sldMkLst>
        <pc:spChg chg="mod">
          <ac:chgData name="Thomas Nield" userId="e7924354f0a44a8c" providerId="LiveId" clId="{71DF7A1E-26C1-460E-AB7C-540FFE740B5B}" dt="2021-06-17T17:16:45.218" v="638" actId="20577"/>
          <ac:spMkLst>
            <pc:docMk/>
            <pc:sldMk cId="712453117" sldId="832"/>
            <ac:spMk id="2" creationId="{00000000-0000-0000-0000-000000000000}"/>
          </ac:spMkLst>
        </pc:spChg>
      </pc:sldChg>
      <pc:sldChg chg="modSp add mod">
        <pc:chgData name="Thomas Nield" userId="e7924354f0a44a8c" providerId="LiveId" clId="{71DF7A1E-26C1-460E-AB7C-540FFE740B5B}" dt="2021-06-17T17:21:35.208" v="938" actId="20577"/>
        <pc:sldMkLst>
          <pc:docMk/>
          <pc:sldMk cId="3000633070" sldId="833"/>
        </pc:sldMkLst>
        <pc:spChg chg="mod">
          <ac:chgData name="Thomas Nield" userId="e7924354f0a44a8c" providerId="LiveId" clId="{71DF7A1E-26C1-460E-AB7C-540FFE740B5B}" dt="2021-06-17T17:21:35.208" v="938" actId="20577"/>
          <ac:spMkLst>
            <pc:docMk/>
            <pc:sldMk cId="3000633070" sldId="833"/>
            <ac:spMk id="2" creationId="{00000000-0000-0000-0000-000000000000}"/>
          </ac:spMkLst>
        </pc:spChg>
      </pc:sldChg>
      <pc:sldChg chg="modSp add del mod">
        <pc:chgData name="Thomas Nield" userId="e7924354f0a44a8c" providerId="LiveId" clId="{71DF7A1E-26C1-460E-AB7C-540FFE740B5B}" dt="2021-06-17T17:28:06.704" v="1077" actId="47"/>
        <pc:sldMkLst>
          <pc:docMk/>
          <pc:sldMk cId="3024656510" sldId="834"/>
        </pc:sldMkLst>
        <pc:spChg chg="mod">
          <ac:chgData name="Thomas Nield" userId="e7924354f0a44a8c" providerId="LiveId" clId="{71DF7A1E-26C1-460E-AB7C-540FFE740B5B}" dt="2021-06-17T17:25:37.874" v="979" actId="27636"/>
          <ac:spMkLst>
            <pc:docMk/>
            <pc:sldMk cId="3024656510" sldId="834"/>
            <ac:spMk id="3" creationId="{57E647D8-5923-4C74-911F-26ABD4244499}"/>
          </ac:spMkLst>
        </pc:spChg>
      </pc:sldChg>
      <pc:sldChg chg="modSp add mod">
        <pc:chgData name="Thomas Nield" userId="e7924354f0a44a8c" providerId="LiveId" clId="{71DF7A1E-26C1-460E-AB7C-540FFE740B5B}" dt="2021-06-17T17:30:54.080" v="1122" actId="20577"/>
        <pc:sldMkLst>
          <pc:docMk/>
          <pc:sldMk cId="510352402" sldId="835"/>
        </pc:sldMkLst>
        <pc:spChg chg="mod">
          <ac:chgData name="Thomas Nield" userId="e7924354f0a44a8c" providerId="LiveId" clId="{71DF7A1E-26C1-460E-AB7C-540FFE740B5B}" dt="2021-06-17T17:30:54.080" v="1122" actId="20577"/>
          <ac:spMkLst>
            <pc:docMk/>
            <pc:sldMk cId="510352402" sldId="835"/>
            <ac:spMk id="3" creationId="{3B57D5F4-778E-4051-9B25-A81F808590BE}"/>
          </ac:spMkLst>
        </pc:spChg>
      </pc:sldChg>
      <pc:sldChg chg="modSp add mod">
        <pc:chgData name="Thomas Nield" userId="e7924354f0a44a8c" providerId="LiveId" clId="{71DF7A1E-26C1-460E-AB7C-540FFE740B5B}" dt="2021-06-17T17:27:06.612" v="1042" actId="27636"/>
        <pc:sldMkLst>
          <pc:docMk/>
          <pc:sldMk cId="178852780" sldId="836"/>
        </pc:sldMkLst>
        <pc:spChg chg="mod">
          <ac:chgData name="Thomas Nield" userId="e7924354f0a44a8c" providerId="LiveId" clId="{71DF7A1E-26C1-460E-AB7C-540FFE740B5B}" dt="2021-06-17T17:27:06.612" v="1042" actId="27636"/>
          <ac:spMkLst>
            <pc:docMk/>
            <pc:sldMk cId="178852780" sldId="836"/>
            <ac:spMk id="3" creationId="{3B57D5F4-778E-4051-9B25-A81F808590BE}"/>
          </ac:spMkLst>
        </pc:spChg>
      </pc:sldChg>
      <pc:sldChg chg="modSp add mod modAnim">
        <pc:chgData name="Thomas Nield" userId="e7924354f0a44a8c" providerId="LiveId" clId="{71DF7A1E-26C1-460E-AB7C-540FFE740B5B}" dt="2021-06-17T17:27:38.429" v="1058" actId="1076"/>
        <pc:sldMkLst>
          <pc:docMk/>
          <pc:sldMk cId="2460937013" sldId="837"/>
        </pc:sldMkLst>
        <pc:spChg chg="mod">
          <ac:chgData name="Thomas Nield" userId="e7924354f0a44a8c" providerId="LiveId" clId="{71DF7A1E-26C1-460E-AB7C-540FFE740B5B}" dt="2021-06-17T17:27:28.517" v="1056" actId="20577"/>
          <ac:spMkLst>
            <pc:docMk/>
            <pc:sldMk cId="2460937013" sldId="837"/>
            <ac:spMk id="3" creationId="{3B57D5F4-778E-4051-9B25-A81F808590BE}"/>
          </ac:spMkLst>
        </pc:spChg>
        <pc:spChg chg="mod">
          <ac:chgData name="Thomas Nield" userId="e7924354f0a44a8c" providerId="LiveId" clId="{71DF7A1E-26C1-460E-AB7C-540FFE740B5B}" dt="2021-06-17T17:27:38.429" v="1058" actId="1076"/>
          <ac:spMkLst>
            <pc:docMk/>
            <pc:sldMk cId="2460937013" sldId="837"/>
            <ac:spMk id="6" creationId="{BB97D74E-192F-4138-9827-63F6E2D5831B}"/>
          </ac:spMkLst>
        </pc:spChg>
        <pc:spChg chg="mod">
          <ac:chgData name="Thomas Nield" userId="e7924354f0a44a8c" providerId="LiveId" clId="{71DF7A1E-26C1-460E-AB7C-540FFE740B5B}" dt="2021-06-17T17:27:31.092" v="1057" actId="1076"/>
          <ac:spMkLst>
            <pc:docMk/>
            <pc:sldMk cId="2460937013" sldId="837"/>
            <ac:spMk id="9" creationId="{C802542F-4E13-448D-93C7-0470F60F31FD}"/>
          </ac:spMkLst>
        </pc:spChg>
      </pc:sldChg>
      <pc:sldChg chg="addSp delSp modSp add mod">
        <pc:chgData name="Thomas Nield" userId="e7924354f0a44a8c" providerId="LiveId" clId="{71DF7A1E-26C1-460E-AB7C-540FFE740B5B}" dt="2021-06-17T23:39:04.510" v="1382" actId="1076"/>
        <pc:sldMkLst>
          <pc:docMk/>
          <pc:sldMk cId="4172165701" sldId="838"/>
        </pc:sldMkLst>
        <pc:spChg chg="mod">
          <ac:chgData name="Thomas Nield" userId="e7924354f0a44a8c" providerId="LiveId" clId="{71DF7A1E-26C1-460E-AB7C-540FFE740B5B}" dt="2021-06-17T23:38:19.169" v="1374" actId="20577"/>
          <ac:spMkLst>
            <pc:docMk/>
            <pc:sldMk cId="4172165701" sldId="838"/>
            <ac:spMk id="2" creationId="{B4290F69-D63E-4850-9A00-5BF4CC0B8BDA}"/>
          </ac:spMkLst>
        </pc:spChg>
        <pc:picChg chg="del">
          <ac:chgData name="Thomas Nield" userId="e7924354f0a44a8c" providerId="LiveId" clId="{71DF7A1E-26C1-460E-AB7C-540FFE740B5B}" dt="2021-06-17T23:38:59.640" v="1379" actId="478"/>
          <ac:picMkLst>
            <pc:docMk/>
            <pc:sldMk cId="4172165701" sldId="838"/>
            <ac:picMk id="4" creationId="{FE3007D7-D192-4AFF-BDCC-28AC11795F6C}"/>
          </ac:picMkLst>
        </pc:picChg>
        <pc:picChg chg="add mod">
          <ac:chgData name="Thomas Nield" userId="e7924354f0a44a8c" providerId="LiveId" clId="{71DF7A1E-26C1-460E-AB7C-540FFE740B5B}" dt="2021-06-17T23:39:04.510" v="1382" actId="1076"/>
          <ac:picMkLst>
            <pc:docMk/>
            <pc:sldMk cId="4172165701" sldId="838"/>
            <ac:picMk id="5" creationId="{9D772E58-8669-45FE-9167-7CD69C669312}"/>
          </ac:picMkLst>
        </pc:picChg>
      </pc:sldChg>
      <pc:sldMasterChg chg="delSldLayout">
        <pc:chgData name="Thomas Nield" userId="e7924354f0a44a8c" providerId="LiveId" clId="{71DF7A1E-26C1-460E-AB7C-540FFE740B5B}" dt="2021-06-17T17:28:10.419" v="1079" actId="47"/>
        <pc:sldMasterMkLst>
          <pc:docMk/>
          <pc:sldMasterMk cId="946754946" sldId="2147483660"/>
        </pc:sldMasterMkLst>
        <pc:sldLayoutChg chg="del">
          <pc:chgData name="Thomas Nield" userId="e7924354f0a44a8c" providerId="LiveId" clId="{71DF7A1E-26C1-460E-AB7C-540FFE740B5B}" dt="2021-06-17T17:28:10.419" v="1079" actId="47"/>
          <pc:sldLayoutMkLst>
            <pc:docMk/>
            <pc:sldMasterMk cId="946754946" sldId="2147483660"/>
            <pc:sldLayoutMk cId="462989022" sldId="2147483664"/>
          </pc:sldLayoutMkLst>
        </pc:sldLayoutChg>
        <pc:sldLayoutChg chg="del">
          <pc:chgData name="Thomas Nield" userId="e7924354f0a44a8c" providerId="LiveId" clId="{71DF7A1E-26C1-460E-AB7C-540FFE740B5B}" dt="2021-06-17T17:17:55.268" v="643" actId="47"/>
          <pc:sldLayoutMkLst>
            <pc:docMk/>
            <pc:sldMasterMk cId="946754946" sldId="2147483660"/>
            <pc:sldLayoutMk cId="668115111" sldId="2147483664"/>
          </pc:sldLayoutMkLst>
        </pc:sldLayoutChg>
        <pc:sldLayoutChg chg="del">
          <pc:chgData name="Thomas Nield" userId="e7924354f0a44a8c" providerId="LiveId" clId="{71DF7A1E-26C1-460E-AB7C-540FFE740B5B}" dt="2021-06-17T17:17:57.337" v="644" actId="47"/>
          <pc:sldLayoutMkLst>
            <pc:docMk/>
            <pc:sldMasterMk cId="946754946" sldId="2147483660"/>
            <pc:sldLayoutMk cId="602873256" sldId="2147483665"/>
          </pc:sldLayoutMkLst>
        </pc:sldLayoutChg>
        <pc:sldLayoutChg chg="del">
          <pc:chgData name="Thomas Nield" userId="e7924354f0a44a8c" providerId="LiveId" clId="{71DF7A1E-26C1-460E-AB7C-540FFE740B5B}" dt="2021-06-17T17:17:55.268" v="643" actId="47"/>
          <pc:sldLayoutMkLst>
            <pc:docMk/>
            <pc:sldMasterMk cId="946754946" sldId="2147483660"/>
            <pc:sldLayoutMk cId="1123296138" sldId="2147483667"/>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6/27/2021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6/27/2021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1011769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66</a:t>
            </a:fld>
            <a:endParaRPr lang="en-US"/>
          </a:p>
        </p:txBody>
      </p:sp>
    </p:spTree>
    <p:extLst>
      <p:ext uri="{BB962C8B-B14F-4D97-AF65-F5344CB8AC3E}">
        <p14:creationId xmlns:p14="http://schemas.microsoft.com/office/powerpoint/2010/main" val="463200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67</a:t>
            </a:fld>
            <a:endParaRPr lang="en-US"/>
          </a:p>
        </p:txBody>
      </p:sp>
    </p:spTree>
    <p:extLst>
      <p:ext uri="{BB962C8B-B14F-4D97-AF65-F5344CB8AC3E}">
        <p14:creationId xmlns:p14="http://schemas.microsoft.com/office/powerpoint/2010/main" val="616869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71</a:t>
            </a:fld>
            <a:endParaRPr lang="en-US"/>
          </a:p>
        </p:txBody>
      </p:sp>
    </p:spTree>
    <p:extLst>
      <p:ext uri="{BB962C8B-B14F-4D97-AF65-F5344CB8AC3E}">
        <p14:creationId xmlns:p14="http://schemas.microsoft.com/office/powerpoint/2010/main" val="2212168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75</a:t>
            </a:fld>
            <a:endParaRPr lang="en-US"/>
          </a:p>
        </p:txBody>
      </p:sp>
    </p:spTree>
    <p:extLst>
      <p:ext uri="{BB962C8B-B14F-4D97-AF65-F5344CB8AC3E}">
        <p14:creationId xmlns:p14="http://schemas.microsoft.com/office/powerpoint/2010/main" val="2565182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76</a:t>
            </a:fld>
            <a:endParaRPr lang="en-US"/>
          </a:p>
        </p:txBody>
      </p:sp>
    </p:spTree>
    <p:extLst>
      <p:ext uri="{BB962C8B-B14F-4D97-AF65-F5344CB8AC3E}">
        <p14:creationId xmlns:p14="http://schemas.microsoft.com/office/powerpoint/2010/main" val="13773328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77</a:t>
            </a:fld>
            <a:endParaRPr lang="en-US"/>
          </a:p>
        </p:txBody>
      </p:sp>
    </p:spTree>
    <p:extLst>
      <p:ext uri="{BB962C8B-B14F-4D97-AF65-F5344CB8AC3E}">
        <p14:creationId xmlns:p14="http://schemas.microsoft.com/office/powerpoint/2010/main" val="634665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a:t>
            </a:fld>
            <a:endParaRPr lang="en-US"/>
          </a:p>
        </p:txBody>
      </p:sp>
    </p:spTree>
    <p:extLst>
      <p:ext uri="{BB962C8B-B14F-4D97-AF65-F5344CB8AC3E}">
        <p14:creationId xmlns:p14="http://schemas.microsoft.com/office/powerpoint/2010/main" val="2476864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a:t>
            </a:fld>
            <a:endParaRPr lang="en-US"/>
          </a:p>
        </p:txBody>
      </p:sp>
    </p:spTree>
    <p:extLst>
      <p:ext uri="{BB962C8B-B14F-4D97-AF65-F5344CB8AC3E}">
        <p14:creationId xmlns:p14="http://schemas.microsoft.com/office/powerpoint/2010/main" val="1544375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33</a:t>
            </a:fld>
            <a:endParaRPr lang="en-US"/>
          </a:p>
        </p:txBody>
      </p:sp>
    </p:spTree>
    <p:extLst>
      <p:ext uri="{BB962C8B-B14F-4D97-AF65-F5344CB8AC3E}">
        <p14:creationId xmlns:p14="http://schemas.microsoft.com/office/powerpoint/2010/main" val="2290697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43</a:t>
            </a:fld>
            <a:endParaRPr lang="en-US"/>
          </a:p>
        </p:txBody>
      </p:sp>
    </p:spTree>
    <p:extLst>
      <p:ext uri="{BB962C8B-B14F-4D97-AF65-F5344CB8AC3E}">
        <p14:creationId xmlns:p14="http://schemas.microsoft.com/office/powerpoint/2010/main" val="1226580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48</a:t>
            </a:fld>
            <a:endParaRPr lang="en-US"/>
          </a:p>
        </p:txBody>
      </p:sp>
    </p:spTree>
    <p:extLst>
      <p:ext uri="{BB962C8B-B14F-4D97-AF65-F5344CB8AC3E}">
        <p14:creationId xmlns:p14="http://schemas.microsoft.com/office/powerpoint/2010/main" val="2498261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56</a:t>
            </a:fld>
            <a:endParaRPr lang="en-US"/>
          </a:p>
        </p:txBody>
      </p:sp>
    </p:spTree>
    <p:extLst>
      <p:ext uri="{BB962C8B-B14F-4D97-AF65-F5344CB8AC3E}">
        <p14:creationId xmlns:p14="http://schemas.microsoft.com/office/powerpoint/2010/main" val="14862399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57</a:t>
            </a:fld>
            <a:endParaRPr lang="en-US"/>
          </a:p>
        </p:txBody>
      </p:sp>
    </p:spTree>
    <p:extLst>
      <p:ext uri="{BB962C8B-B14F-4D97-AF65-F5344CB8AC3E}">
        <p14:creationId xmlns:p14="http://schemas.microsoft.com/office/powerpoint/2010/main" val="205937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63</a:t>
            </a:fld>
            <a:endParaRPr lang="en-US"/>
          </a:p>
        </p:txBody>
      </p:sp>
    </p:spTree>
    <p:extLst>
      <p:ext uri="{BB962C8B-B14F-4D97-AF65-F5344CB8AC3E}">
        <p14:creationId xmlns:p14="http://schemas.microsoft.com/office/powerpoint/2010/main" val="2348501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800" smtClean="0">
                <a:solidFill>
                  <a:schemeClr val="tx1">
                    <a:lumMod val="75000"/>
                    <a:lumOff val="25000"/>
                  </a:schemeClr>
                </a:solidFill>
              </a:defRPr>
            </a:lvl1pPr>
            <a:lvl2pPr>
              <a:defRPr lang="en-US" sz="1800" smtClean="0">
                <a:solidFill>
                  <a:schemeClr val="tx1">
                    <a:lumMod val="75000"/>
                    <a:lumOff val="25000"/>
                  </a:schemeClr>
                </a:solidFill>
              </a:defRPr>
            </a:lvl2pPr>
            <a:lvl3pPr>
              <a:defRPr lang="en-US" sz="1800" smtClean="0">
                <a:solidFill>
                  <a:schemeClr val="tx1">
                    <a:lumMod val="75000"/>
                    <a:lumOff val="25000"/>
                  </a:schemeClr>
                </a:solidFill>
              </a:defRPr>
            </a:lvl3pPr>
            <a:lvl4pPr>
              <a:defRPr lang="en-US" sz="1800" smtClean="0">
                <a:solidFill>
                  <a:schemeClr val="tx1">
                    <a:lumMod val="75000"/>
                    <a:lumOff val="25000"/>
                  </a:schemeClr>
                </a:solidFill>
              </a:defRPr>
            </a:lvl4pPr>
            <a:lvl5pPr>
              <a:defRPr lang="en-US" sz="180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6/27/2021</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800" smtClean="0">
                <a:solidFill>
                  <a:schemeClr val="tx1">
                    <a:lumMod val="75000"/>
                    <a:lumOff val="25000"/>
                  </a:schemeClr>
                </a:solidFill>
                <a:latin typeface="+mj-lt"/>
              </a:defRPr>
            </a:lvl1pPr>
            <a:lvl2pPr>
              <a:defRPr lang="en-US" sz="1800" dirty="0" smtClean="0">
                <a:solidFill>
                  <a:schemeClr val="tx1">
                    <a:lumMod val="75000"/>
                    <a:lumOff val="25000"/>
                  </a:schemeClr>
                </a:solidFill>
              </a:defRPr>
            </a:lvl2pPr>
            <a:lvl3pPr>
              <a:defRPr lang="en-US" sz="1800" dirty="0" smtClean="0">
                <a:solidFill>
                  <a:schemeClr val="tx1">
                    <a:lumMod val="75000"/>
                    <a:lumOff val="25000"/>
                  </a:schemeClr>
                </a:solidFill>
              </a:defRPr>
            </a:lvl3pPr>
            <a:lvl4pPr>
              <a:defRPr lang="en-US" sz="1800" dirty="0" smtClean="0">
                <a:solidFill>
                  <a:schemeClr val="tx1">
                    <a:lumMod val="75000"/>
                    <a:lumOff val="25000"/>
                  </a:schemeClr>
                </a:solidFill>
              </a:defRPr>
            </a:lvl4pPr>
            <a:lvl5pPr>
              <a:defRPr lang="en-US" sz="1800" dirty="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dirty="0"/>
              <a:t>Edit Master text styles</a:t>
            </a:r>
          </a:p>
          <a:p>
            <a:pPr marL="228600" lvl="0" indent="-228600" algn="l" defTabSz="914400" rtl="0" eaLnBrk="1" latinLnBrk="0" hangingPunct="1">
              <a:lnSpc>
                <a:spcPct val="90000"/>
              </a:lnSpc>
              <a:spcBef>
                <a:spcPct val="30000"/>
              </a:spcBef>
              <a:buFont typeface="Arial" panose="020B0604020202020204" pitchFamily="34" charset="0"/>
              <a:buChar char="•"/>
            </a:pPr>
            <a:r>
              <a:rPr lang="en-US" dirty="0"/>
              <a:t>Second level</a:t>
            </a:r>
          </a:p>
          <a:p>
            <a:pPr marL="685800" lvl="1" indent="-228600" algn="l" defTabSz="914400" rtl="0" eaLnBrk="1" latinLnBrk="0" hangingPunct="1">
              <a:lnSpc>
                <a:spcPct val="90000"/>
              </a:lnSpc>
              <a:spcBef>
                <a:spcPct val="30000"/>
              </a:spcBef>
              <a:buFont typeface="Arial" panose="020B0604020202020204" pitchFamily="34" charset="0"/>
              <a:buChar char="•"/>
            </a:pPr>
            <a:r>
              <a:rPr lang="en-US" dirty="0"/>
              <a:t>Third level</a:t>
            </a:r>
          </a:p>
          <a:p>
            <a:pPr marL="1143000" lvl="2" indent="-228600" algn="l" defTabSz="914400" rtl="0" eaLnBrk="1" latinLnBrk="0" hangingPunct="1">
              <a:lnSpc>
                <a:spcPct val="90000"/>
              </a:lnSpc>
              <a:spcBef>
                <a:spcPct val="30000"/>
              </a:spcBef>
              <a:buFont typeface="Arial" panose="020B0604020202020204" pitchFamily="34" charset="0"/>
              <a:buChar char="•"/>
            </a:pPr>
            <a:r>
              <a:rPr lang="en-US" dirty="0"/>
              <a:t>Fourth level</a:t>
            </a:r>
          </a:p>
          <a:p>
            <a:pPr marL="1600200" lvl="3" indent="-228600" algn="l" defTabSz="914400" rtl="0" eaLnBrk="1" latinLnBrk="0" hangingPunct="1">
              <a:lnSpc>
                <a:spcPct val="90000"/>
              </a:lnSpc>
              <a:spcBef>
                <a:spcPct val="30000"/>
              </a:spcBef>
              <a:buFont typeface="Arial" panose="020B0604020202020204" pitchFamily="34" charset="0"/>
              <a:buChar char="•"/>
            </a:pPr>
            <a:r>
              <a:rPr lang="en-US" dirty="0"/>
              <a:t>Fifth level</a:t>
            </a:r>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6/27/2021</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28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desmos.com/calculator/bsqtqfians"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desmos.com/calculator/bsqtqfians"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desmos.com/calculator/cmeksxk5rk"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00.png"/></Relationships>
</file>

<file path=ppt/slides/_rels/slide14.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21.png"/></Relationships>
</file>

<file path=ppt/slides/_rels/slide15.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20.png"/></Relationships>
</file>

<file path=ppt/slides/_rels/slide16.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31.png"/></Relationships>
</file>

<file path=ppt/slides/_rels/slide17.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youtu.be/4UNkQcBrLaQ" TargetMode="External"/><Relationship Id="rId2" Type="http://schemas.openxmlformats.org/officeDocument/2006/relationships/hyperlink" Target="https://youtu.be/AAW7WRFBKdw" TargetMode="Externa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thomasnield/oreilly_math_fundamentals_data_science/blob/main/logistic_regression/1_logistic_regression_from_scratch.py"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learning.oreilly.com/scenarios/data-science-math/9781098108601/"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tinyurl.com/y6r7qjrp" TargetMode="Externa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package" Target="../embeddings/Microsoft_Excel_Worksheet.xlsx"/><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www.math.usu.edu/~symanzik/teaching/2009_stat6560/RDataAndScripts/sharif_abbass_project1_challenger.csv" TargetMode="External"/><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package" Target="../embeddings/Microsoft_Excel_Worksheet1.xlsx"/></Relationships>
</file>

<file path=ppt/slides/_rels/slide35.xml.rels><?xml version="1.0" encoding="UTF-8" standalone="yes"?>
<Relationships xmlns="http://schemas.openxmlformats.org/package/2006/relationships"><Relationship Id="rId3" Type="http://schemas.openxmlformats.org/officeDocument/2006/relationships/hyperlink" Target="http://www.math.usu.edu/~symanzik/teaching/2009_stat6560/RDataAndScripts/sharif_abbass_project1_challenger.csv" TargetMode="External"/><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package" Target="../embeddings/Microsoft_Excel_Worksheet2.xlsx"/></Relationships>
</file>

<file path=ppt/slides/_rels/slide36.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37.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41.xml.rels><?xml version="1.0" encoding="UTF-8" standalone="yes"?>
<Relationships xmlns="http://schemas.openxmlformats.org/package/2006/relationships"><Relationship Id="rId3" Type="http://schemas.openxmlformats.org/officeDocument/2006/relationships/hyperlink" Target="https://en.wikipedia.org/wiki/STS-61-A" TargetMode="External"/><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www.desmos.com/calculator/wmwfolbvdk"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flickr.com/photos/laughingsquid/8063605106/in/set-72157631713749905" TargetMode="External"/><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arxiv.org/abs/1811.11553" TargetMode="Externa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flickr.com/photos/laughingsquid/8063605106/in/set-72157631713749905" TargetMode="External"/><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learning.oreilly.com/scenarios/data-science-math/9781098108601/"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s://www.flickr.com/photos/nodstrum/29448488788"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41.jpg"/><Relationship Id="rId7" Type="http://schemas.openxmlformats.org/officeDocument/2006/relationships/image" Target="../media/image232.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231.png"/><Relationship Id="rId5" Type="http://schemas.openxmlformats.org/officeDocument/2006/relationships/hyperlink" Target="https://creativecommons.org/licenses/by/3.0/" TargetMode="External"/><Relationship Id="rId4" Type="http://schemas.openxmlformats.org/officeDocument/2006/relationships/hyperlink" Target="https://www.flickr.com/photos/nodstrum/29448488788"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desmos.com/calculator/prs2p0sofc" TargetMode="External"/><Relationship Id="rId2" Type="http://schemas.openxmlformats.org/officeDocument/2006/relationships/image" Target="../media/image360.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hyperlink" Target="https://www.flickr.com/photos/nodstrum/29448488788" TargetMode="External"/><Relationship Id="rId2" Type="http://schemas.openxmlformats.org/officeDocument/2006/relationships/image" Target="../media/image41.jp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4.png"/><Relationship Id="rId4" Type="http://schemas.openxmlformats.org/officeDocument/2006/relationships/hyperlink" Target="https://creativecommons.org/licenses/by/3.0/"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s://www.flickr.com/photos/nodstrum/29448488788" TargetMode="External"/></Relationships>
</file>

<file path=ppt/slides/_rels/slide7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package" Target="../embeddings/Microsoft_Excel_Worksheet7.xlsx"/><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4.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package" Target="../embeddings/Microsoft_Excel_Worksheet8.xlsx"/><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5.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51.emf"/></Relationships>
</file>

<file path=ppt/slides/_rels/slide76.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51.emf"/></Relationships>
</file>

<file path=ppt/slides/_rels/slide77.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51.emf"/></Relationships>
</file>

<file path=ppt/slides/_rels/slide78.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package" Target="../embeddings/Microsoft_Excel_Worksheet9.xlsx"/><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package" Target="../embeddings/Microsoft_Excel_Worksheet10.xlsx"/><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8.xml.rels><?xml version="1.0" encoding="UTF-8" standalone="yes"?>
<Relationships xmlns="http://schemas.openxmlformats.org/package/2006/relationships"><Relationship Id="rId3" Type="http://schemas.openxmlformats.org/officeDocument/2006/relationships/hyperlink" Target="https://www.desmos.com/calculator/prs2p0sofc" TargetMode="External"/><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package" Target="../embeddings/Microsoft_Excel_Worksheet11.xlsx"/><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dnyuz.com/2020/06/24/wrongfully-accused-by-an-algorithm/" TargetMode="External"/><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hyperlink" Target="https://www.technologyreview.com/2019/01/21/137783/algorithms-criminal-justice-ai"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learning.oreilly.com/scenarios/data-science-math/9781098108601/"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2.xml"/><Relationship Id="rId5" Type="http://schemas.openxmlformats.org/officeDocument/2006/relationships/image" Target="../media/image58.jpg"/><Relationship Id="rId4" Type="http://schemas.openxmlformats.org/officeDocument/2006/relationships/image" Target="../media/image57.jpg"/></Relationships>
</file>

<file path=ppt/slides/_rels/slide9.xml.rels><?xml version="1.0" encoding="UTF-8" standalone="yes"?>
<Relationships xmlns="http://schemas.openxmlformats.org/package/2006/relationships"><Relationship Id="rId3" Type="http://schemas.openxmlformats.org/officeDocument/2006/relationships/hyperlink" Target="https://www.desmos.com/calculator/bsqtqfians"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Logistic Regression and Classification</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More technically, a logistic regression results in a curve indicating a probability of belonging to the </a:t>
            </a:r>
            <a:r>
              <a:rPr lang="en-US" b="1" dirty="0"/>
              <a:t>true</a:t>
            </a:r>
            <a:r>
              <a:rPr lang="en-US" dirty="0"/>
              <a:t> (1) category, which in this case means </a:t>
            </a:r>
            <a:r>
              <a:rPr lang="en-US" b="1" i="1" dirty="0"/>
              <a:t>a patient showed symptoms</a:t>
            </a:r>
            <a:r>
              <a:rPr lang="en-US" dirty="0"/>
              <a:t>. </a:t>
            </a:r>
          </a:p>
          <a:p>
            <a:pPr>
              <a:spcAft>
                <a:spcPts val="2000"/>
              </a:spcAft>
            </a:pPr>
            <a:r>
              <a:rPr lang="en-US" dirty="0"/>
              <a:t>As the hours of chemical exposure increases, the number of patients showing symptoms increases, and thus the probability of showing symptoms increases.</a:t>
            </a:r>
          </a:p>
          <a:p>
            <a:pPr>
              <a:spcAft>
                <a:spcPts val="2000"/>
              </a:spcAft>
            </a:pPr>
            <a:endParaRPr lang="en-US" dirty="0"/>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12738" cy="523220"/>
          </a:xfrm>
          <a:prstGeom prst="rect">
            <a:avLst/>
          </a:prstGeom>
        </p:spPr>
        <p:txBody>
          <a:bodyPr wrap="none">
            <a:spAutoFit/>
          </a:bodyPr>
          <a:lstStyle/>
          <a:p>
            <a:r>
              <a:rPr lang="en-US" sz="1400" dirty="0">
                <a:hlinkClick r:id="rId3"/>
              </a:rPr>
              <a:t>https://www.desmos.com/calculator/bsqtqfians</a:t>
            </a:r>
            <a:endParaRPr lang="en-US" sz="1400" dirty="0"/>
          </a:p>
          <a:p>
            <a:endParaRPr lang="en-US" sz="1400" dirty="0"/>
          </a:p>
        </p:txBody>
      </p:sp>
    </p:spTree>
    <p:extLst>
      <p:ext uri="{BB962C8B-B14F-4D97-AF65-F5344CB8AC3E}">
        <p14:creationId xmlns:p14="http://schemas.microsoft.com/office/powerpoint/2010/main" val="1604185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fontScale="92500" lnSpcReduction="10000"/>
          </a:bodyPr>
          <a:lstStyle/>
          <a:p>
            <a:pPr>
              <a:spcAft>
                <a:spcPts val="2000"/>
              </a:spcAft>
            </a:pPr>
            <a:r>
              <a:rPr lang="en-US" b="1" dirty="0">
                <a:solidFill>
                  <a:srgbClr val="C00000"/>
                </a:solidFill>
              </a:rPr>
              <a:t>Logistic Regression</a:t>
            </a:r>
            <a:r>
              <a:rPr lang="en-US" dirty="0"/>
              <a:t> is a classification tool that predicts a </a:t>
            </a:r>
            <a:r>
              <a:rPr lang="en-US" b="1" dirty="0"/>
              <a:t>true</a:t>
            </a:r>
            <a:r>
              <a:rPr lang="en-US" dirty="0"/>
              <a:t> or </a:t>
            </a:r>
            <a:r>
              <a:rPr lang="en-US" b="1" dirty="0"/>
              <a:t>false</a:t>
            </a:r>
            <a:r>
              <a:rPr lang="en-US" dirty="0"/>
              <a:t> value for one or more variables.</a:t>
            </a:r>
          </a:p>
          <a:p>
            <a:pPr>
              <a:spcAft>
                <a:spcPts val="2000"/>
              </a:spcAft>
            </a:pPr>
            <a:r>
              <a:rPr lang="en-US" dirty="0"/>
              <a:t>Training data must have outcomes of 0 (false) or 1 (true), but the regression will output a probability value between 0 and 1. </a:t>
            </a:r>
          </a:p>
          <a:p>
            <a:pPr marL="285750" indent="-285750">
              <a:spcAft>
                <a:spcPts val="2000"/>
              </a:spcAft>
              <a:buFont typeface="Arial" panose="020B0604020202020204" pitchFamily="34" charset="0"/>
              <a:buChar char="•"/>
            </a:pPr>
            <a:r>
              <a:rPr lang="en-US" dirty="0"/>
              <a:t>An S-shaped curve (a </a:t>
            </a:r>
            <a:r>
              <a:rPr lang="en-US" b="1" dirty="0">
                <a:solidFill>
                  <a:srgbClr val="FF0000"/>
                </a:solidFill>
              </a:rPr>
              <a:t>logistic function</a:t>
            </a:r>
            <a:r>
              <a:rPr lang="en-US" dirty="0"/>
              <a:t>) is fit to the points and then used to predict probability.</a:t>
            </a:r>
          </a:p>
          <a:p>
            <a:pPr marL="285750" indent="-285750">
              <a:spcAft>
                <a:spcPts val="2000"/>
              </a:spcAft>
              <a:buFont typeface="Arial" panose="020B0604020202020204" pitchFamily="34" charset="0"/>
              <a:buChar char="•"/>
            </a:pPr>
            <a:r>
              <a:rPr lang="en-US" dirty="0"/>
              <a:t>If a predicted value (the y-axis) is less than .5 it is typically categorized as false (0), and if the predicted value is greater than/equal to .5 it is typically categorized as true (1). </a:t>
            </a:r>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3074" name="Picture 2">
            <a:extLst>
              <a:ext uri="{FF2B5EF4-FFF2-40B4-BE49-F238E27FC236}">
                <a16:creationId xmlns:a16="http://schemas.microsoft.com/office/drawing/2014/main" id="{E6CEC8F7-8A0B-4A0D-B066-7E0CC31A9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0F76BBE-EAF5-4377-814A-913A3745DB1E}"/>
              </a:ext>
            </a:extLst>
          </p:cNvPr>
          <p:cNvSpPr/>
          <p:nvPr/>
        </p:nvSpPr>
        <p:spPr>
          <a:xfrm>
            <a:off x="7535008" y="5580888"/>
            <a:ext cx="3912738" cy="523220"/>
          </a:xfrm>
          <a:prstGeom prst="rect">
            <a:avLst/>
          </a:prstGeom>
        </p:spPr>
        <p:txBody>
          <a:bodyPr wrap="none">
            <a:spAutoFit/>
          </a:bodyPr>
          <a:lstStyle/>
          <a:p>
            <a:r>
              <a:rPr lang="en-US" sz="1400" dirty="0">
                <a:hlinkClick r:id="rId3"/>
              </a:rPr>
              <a:t>https://www.desmos.com/calculator/bsqtqfians</a:t>
            </a:r>
            <a:endParaRPr lang="en-US" sz="1400" dirty="0"/>
          </a:p>
          <a:p>
            <a:endParaRPr lang="en-US" sz="1400" dirty="0"/>
          </a:p>
        </p:txBody>
      </p:sp>
    </p:spTree>
    <p:extLst>
      <p:ext uri="{BB962C8B-B14F-4D97-AF65-F5344CB8AC3E}">
        <p14:creationId xmlns:p14="http://schemas.microsoft.com/office/powerpoint/2010/main" val="3682866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When Not To Use Logistic Regression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11262644" cy="4974336"/>
          </a:xfrm>
        </p:spPr>
        <p:txBody>
          <a:bodyPr>
            <a:normAutofit/>
          </a:bodyPr>
          <a:lstStyle/>
          <a:p>
            <a:pPr>
              <a:spcAft>
                <a:spcPts val="2000"/>
              </a:spcAft>
            </a:pPr>
            <a:r>
              <a:rPr lang="en-US" dirty="0"/>
              <a:t>Of course, if there is no transitional trend in your data then you should not use logistic regression. </a:t>
            </a:r>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3076" name="Picture 4" descr="Graph Preview">
            <a:extLst>
              <a:ext uri="{FF2B5EF4-FFF2-40B4-BE49-F238E27FC236}">
                <a16:creationId xmlns:a16="http://schemas.microsoft.com/office/drawing/2014/main" id="{4CDA416B-12E3-495D-AE0C-0E4AC88426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4493" y="2417135"/>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E027DFE-37EA-465A-A513-3E9A2CEF0D7C}"/>
              </a:ext>
            </a:extLst>
          </p:cNvPr>
          <p:cNvSpPr/>
          <p:nvPr/>
        </p:nvSpPr>
        <p:spPr>
          <a:xfrm>
            <a:off x="3810191" y="6239739"/>
            <a:ext cx="4008726" cy="523220"/>
          </a:xfrm>
          <a:prstGeom prst="rect">
            <a:avLst/>
          </a:prstGeom>
        </p:spPr>
        <p:txBody>
          <a:bodyPr wrap="none">
            <a:spAutoFit/>
          </a:bodyPr>
          <a:lstStyle/>
          <a:p>
            <a:r>
              <a:rPr lang="en-US" sz="1400" dirty="0">
                <a:hlinkClick r:id="rId3"/>
              </a:rPr>
              <a:t>https://www.desmos.com/calculator/cmeksxk5rk</a:t>
            </a:r>
            <a:endParaRPr lang="en-US" sz="1400" dirty="0"/>
          </a:p>
          <a:p>
            <a:endParaRPr lang="en-US" sz="1400" dirty="0"/>
          </a:p>
        </p:txBody>
      </p:sp>
    </p:spTree>
    <p:extLst>
      <p:ext uri="{BB962C8B-B14F-4D97-AF65-F5344CB8AC3E}">
        <p14:creationId xmlns:p14="http://schemas.microsoft.com/office/powerpoint/2010/main" val="14702260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marL="285750" indent="-285750">
              <a:spcAft>
                <a:spcPts val="2000"/>
              </a:spcAft>
              <a:buFont typeface="Arial" panose="020B0604020202020204" pitchFamily="34" charset="0"/>
              <a:buChar char="•"/>
            </a:pPr>
            <a:endParaRPr lang="en-US" dirty="0"/>
          </a:p>
          <a:p>
            <a:pPr>
              <a:spcAft>
                <a:spcPts val="2000"/>
              </a:spcAft>
            </a:pPr>
            <a:endParaRPr lang="en-US" dirty="0"/>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For a single independent variable </a:t>
                </a:r>
                <a14:m>
                  <m:oMath xmlns:m="http://schemas.openxmlformats.org/officeDocument/2006/math">
                    <m:r>
                      <a:rPr lang="en-US" i="1" dirty="0" smtClean="0">
                        <a:latin typeface="Cambria Math" panose="02040503050406030204" pitchFamily="18" charset="0"/>
                      </a:rPr>
                      <m:t>𝑥</m:t>
                    </m:r>
                  </m:oMath>
                </a14:m>
                <a:r>
                  <a:rPr lang="en-US" dirty="0"/>
                  <a:t> to predict a dependent probability variable </a:t>
                </a:r>
                <a14:m>
                  <m:oMath xmlns:m="http://schemas.openxmlformats.org/officeDocument/2006/math">
                    <m:r>
                      <a:rPr lang="en-US" i="1" dirty="0" smtClean="0">
                        <a:latin typeface="Cambria Math" panose="02040503050406030204" pitchFamily="18" charset="0"/>
                      </a:rPr>
                      <m:t>𝑦</m:t>
                    </m:r>
                  </m:oMath>
                </a14:m>
                <a:r>
                  <a:rPr lang="en-US" dirty="0"/>
                  <a:t>, you need to fit the data to the logistic function:</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1.0+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dirty="0"/>
                  <a:t>You can express this in Python as: </a:t>
                </a:r>
              </a:p>
              <a:p>
                <a:pPr>
                  <a:spcAft>
                    <a:spcPts val="2000"/>
                  </a:spcAft>
                </a:pPr>
                <a:endParaRPr lang="en-US" dirty="0"/>
              </a:p>
              <a:p>
                <a:pPr>
                  <a:spcAft>
                    <a:spcPts val="2000"/>
                  </a:spcAft>
                </a:pPr>
                <a:endParaRPr lang="en-US" dirty="0"/>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a:stretch>
              </a:blipFill>
            </p:spPr>
            <p:txBody>
              <a:bodyPr/>
              <a:lstStyle/>
              <a:p>
                <a:r>
                  <a:rPr lang="en-US">
                    <a:noFill/>
                  </a:rPr>
                  <a:t> </a:t>
                </a:r>
              </a:p>
            </p:txBody>
          </p:sp>
        </mc:Fallback>
      </mc:AlternateContent>
      <p:sp>
        <p:nvSpPr>
          <p:cNvPr id="12" name="Rectangle 3">
            <a:extLst>
              <a:ext uri="{FF2B5EF4-FFF2-40B4-BE49-F238E27FC236}">
                <a16:creationId xmlns:a16="http://schemas.microsoft.com/office/drawing/2014/main" id="{136267FA-0769-4693-9899-35E2EB675AC9}"/>
              </a:ext>
            </a:extLst>
          </p:cNvPr>
          <p:cNvSpPr>
            <a:spLocks noChangeArrowheads="1"/>
          </p:cNvSpPr>
          <p:nvPr/>
        </p:nvSpPr>
        <p:spPr bwMode="auto">
          <a:xfrm>
            <a:off x="1477429" y="5053060"/>
            <a:ext cx="5287763"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a:t>
            </a:r>
            <a:r>
              <a:rPr kumimoji="0" lang="en-US" altLang="en-US" sz="1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math.exp</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b1 * x)))</a:t>
            </a:r>
            <a:b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15924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You may see also see this logistic function expressed as:</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sup>
                          </m:sSup>
                        </m:num>
                        <m:den>
                          <m:r>
                            <a:rPr lang="en-US" i="1">
                              <a:latin typeface="Cambria Math" panose="02040503050406030204" pitchFamily="18" charset="0"/>
                            </a:rPr>
                            <m:t>1.0+</m:t>
                          </m:r>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sup>
                          </m:sSup>
                        </m:den>
                      </m:f>
                    </m:oMath>
                  </m:oMathPara>
                </a14:m>
                <a:endParaRPr lang="en-US" dirty="0"/>
              </a:p>
              <a:p>
                <a:pPr>
                  <a:spcAft>
                    <a:spcPts val="2000"/>
                  </a:spcAft>
                </a:pPr>
                <a:r>
                  <a:rPr lang="en-US" dirty="0"/>
                  <a:t>However it is the same and just algebraically expressed differently. </a:t>
                </a:r>
              </a:p>
              <a:p>
                <a:pPr>
                  <a:spcAft>
                    <a:spcPts val="2000"/>
                  </a:spcAft>
                </a:pPr>
                <a:endParaRPr lang="en-US" dirty="0"/>
              </a:p>
              <a:p>
                <a:pPr>
                  <a:spcAft>
                    <a:spcPts val="2000"/>
                  </a:spcAft>
                </a:pPr>
                <a:endParaRPr lang="en-US" dirty="0"/>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r="-978"/>
                </a:stretch>
              </a:blipFill>
            </p:spPr>
            <p:txBody>
              <a:bodyPr/>
              <a:lstStyle/>
              <a:p>
                <a:r>
                  <a:rPr lang="en-US">
                    <a:noFill/>
                  </a:rPr>
                  <a:t> </a:t>
                </a:r>
              </a:p>
            </p:txBody>
          </p:sp>
        </mc:Fallback>
      </mc:AlternateContent>
    </p:spTree>
    <p:extLst>
      <p:ext uri="{BB962C8B-B14F-4D97-AF65-F5344CB8AC3E}">
        <p14:creationId xmlns:p14="http://schemas.microsoft.com/office/powerpoint/2010/main" val="2692323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1.0+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dirty="0"/>
                  <a:t>Notice the expression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oMath>
                </a14:m>
                <a:r>
                  <a:rPr lang="en-US" dirty="0"/>
                  <a:t> is linear, and this known as the </a:t>
                </a:r>
                <a:r>
                  <a:rPr lang="en-US" b="1" dirty="0">
                    <a:solidFill>
                      <a:srgbClr val="FF0000"/>
                    </a:solidFill>
                  </a:rPr>
                  <a:t>log odds function</a:t>
                </a:r>
                <a:r>
                  <a:rPr lang="en-US" dirty="0"/>
                  <a:t> which is translated logarithmically into a probability. </a:t>
                </a:r>
              </a:p>
              <a:p>
                <a:pPr>
                  <a:spcAft>
                    <a:spcPts val="2000"/>
                  </a:spcAft>
                </a:pPr>
                <a:r>
                  <a:rPr lang="en-US" dirty="0"/>
                  <a:t>In the interest of time, we will avoid going into proofs and mathematical details about how this function works. </a:t>
                </a:r>
              </a:p>
              <a:p>
                <a:pPr>
                  <a:spcAft>
                    <a:spcPts val="2000"/>
                  </a:spcAft>
                </a:pPr>
                <a:r>
                  <a:rPr lang="en-US" dirty="0"/>
                  <a:t>Just know it produces this S-shaped curve we need to output a probability between 0 and 1.</a:t>
                </a:r>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r="-889"/>
                </a:stretch>
              </a:blipFill>
            </p:spPr>
            <p:txBody>
              <a:bodyPr/>
              <a:lstStyle/>
              <a:p>
                <a:r>
                  <a:rPr lang="en-US">
                    <a:noFill/>
                  </a:rPr>
                  <a:t> </a:t>
                </a:r>
              </a:p>
            </p:txBody>
          </p:sp>
        </mc:Fallback>
      </mc:AlternateContent>
      <p:sp>
        <p:nvSpPr>
          <p:cNvPr id="12" name="Rectangle 3">
            <a:extLst>
              <a:ext uri="{FF2B5EF4-FFF2-40B4-BE49-F238E27FC236}">
                <a16:creationId xmlns:a16="http://schemas.microsoft.com/office/drawing/2014/main" id="{136267FA-0769-4693-9899-35E2EB675AC9}"/>
              </a:ext>
            </a:extLst>
          </p:cNvPr>
          <p:cNvSpPr>
            <a:spLocks noChangeArrowheads="1"/>
          </p:cNvSpPr>
          <p:nvPr/>
        </p:nvSpPr>
        <p:spPr bwMode="auto">
          <a:xfrm>
            <a:off x="3162689" y="1869738"/>
            <a:ext cx="4179139" cy="6001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math.exp</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b1 * 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84109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1.0+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dirty="0"/>
                  <a:t>We need to solve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dirty="0"/>
                  <a:t>, but we cannot use least squares like in linear regression. </a:t>
                </a:r>
              </a:p>
              <a:p>
                <a:pPr marL="285750" indent="-285750">
                  <a:spcAft>
                    <a:spcPts val="2000"/>
                  </a:spcAft>
                  <a:buFont typeface="Arial" panose="020B0604020202020204" pitchFamily="34" charset="0"/>
                  <a:buChar char="•"/>
                </a:pPr>
                <a:r>
                  <a:rPr lang="en-US" dirty="0"/>
                  <a:t>We are trying to maximize probability of the curve predicting correctly, not finding the best fit. </a:t>
                </a:r>
              </a:p>
              <a:p>
                <a:pPr marL="285750" indent="-285750">
                  <a:spcAft>
                    <a:spcPts val="2000"/>
                  </a:spcAft>
                  <a:buFont typeface="Arial" panose="020B0604020202020204" pitchFamily="34" charset="0"/>
                  <a:buChar char="•"/>
                </a:pPr>
                <a:r>
                  <a:rPr lang="en-US" dirty="0"/>
                  <a:t>Using hill climbing, we need to find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dirty="0"/>
                  <a:t> that produces the maximum likelihood.</a:t>
                </a:r>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a:stretch>
              </a:blipFill>
            </p:spPr>
            <p:txBody>
              <a:bodyPr/>
              <a:lstStyle/>
              <a:p>
                <a:r>
                  <a:rPr lang="en-US">
                    <a:noFill/>
                  </a:rPr>
                  <a:t> </a:t>
                </a:r>
              </a:p>
            </p:txBody>
          </p:sp>
        </mc:Fallback>
      </mc:AlternateContent>
      <p:sp>
        <p:nvSpPr>
          <p:cNvPr id="12" name="Rectangle 3">
            <a:extLst>
              <a:ext uri="{FF2B5EF4-FFF2-40B4-BE49-F238E27FC236}">
                <a16:creationId xmlns:a16="http://schemas.microsoft.com/office/drawing/2014/main" id="{136267FA-0769-4693-9899-35E2EB675AC9}"/>
              </a:ext>
            </a:extLst>
          </p:cNvPr>
          <p:cNvSpPr>
            <a:spLocks noChangeArrowheads="1"/>
          </p:cNvSpPr>
          <p:nvPr/>
        </p:nvSpPr>
        <p:spPr bwMode="auto">
          <a:xfrm>
            <a:off x="3162689" y="1869738"/>
            <a:ext cx="4179139" cy="6001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math.exp</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b1 * 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81451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Maximum Likelihood</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dirty="0">
                    <a:solidFill>
                      <a:srgbClr val="FF0000"/>
                    </a:solidFill>
                  </a:rPr>
                  <a:t>Maximum likelihood </a:t>
                </a:r>
                <a:r>
                  <a:rPr lang="en-US" dirty="0"/>
                  <a:t>is a technique to estimate parameters that have the highest probability of outputting the observed data.</a:t>
                </a:r>
              </a:p>
              <a:p>
                <a:pPr>
                  <a:spcAft>
                    <a:spcPts val="2000"/>
                  </a:spcAft>
                </a:pPr>
                <a:r>
                  <a:rPr lang="en-US" dirty="0"/>
                  <a:t>In our case, we need to find values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dirty="0"/>
                  <a:t> that will yield the highest likelihood of outputting the correct true/false values. </a:t>
                </a:r>
              </a:p>
              <a:p>
                <a:pPr>
                  <a:spcAft>
                    <a:spcPts val="2000"/>
                  </a:spcAft>
                </a:pPr>
                <a:r>
                  <a:rPr lang="en-US" dirty="0"/>
                  <a:t>Remember that our logistic function outputs a probability </a:t>
                </a:r>
                <a14:m>
                  <m:oMath xmlns:m="http://schemas.openxmlformats.org/officeDocument/2006/math">
                    <m:r>
                      <a:rPr lang="en-US" i="1" dirty="0" smtClean="0">
                        <a:latin typeface="Cambria Math" panose="02040503050406030204" pitchFamily="18" charset="0"/>
                      </a:rPr>
                      <m:t>𝑦</m:t>
                    </m:r>
                  </m:oMath>
                </a14:m>
                <a:r>
                  <a:rPr lang="en-US" dirty="0"/>
                  <a:t> for a given value </a:t>
                </a:r>
                <a14:m>
                  <m:oMath xmlns:m="http://schemas.openxmlformats.org/officeDocument/2006/math">
                    <m:r>
                      <a:rPr lang="en-US" i="1" dirty="0" smtClean="0">
                        <a:latin typeface="Cambria Math" panose="02040503050406030204" pitchFamily="18" charset="0"/>
                      </a:rPr>
                      <m:t>𝑥</m:t>
                    </m:r>
                  </m:oMath>
                </a14:m>
                <a:r>
                  <a:rPr lang="en-US" dirty="0"/>
                  <a:t>.</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num>
                        <m:den>
                          <m:r>
                            <a:rPr lang="en-US" i="1">
                              <a:latin typeface="Cambria Math" panose="02040503050406030204" pitchFamily="18" charset="0"/>
                            </a:rPr>
                            <m:t>1.0+</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459"/>
                </a:stretch>
              </a:blipFill>
            </p:spPr>
            <p:txBody>
              <a:bodyPr/>
              <a:lstStyle/>
              <a:p>
                <a:r>
                  <a:rPr lang="en-US">
                    <a:noFill/>
                  </a:rPr>
                  <a:t> </a:t>
                </a:r>
              </a:p>
            </p:txBody>
          </p:sp>
        </mc:Fallback>
      </mc:AlternateContent>
    </p:spTree>
    <p:extLst>
      <p:ext uri="{BB962C8B-B14F-4D97-AF65-F5344CB8AC3E}">
        <p14:creationId xmlns:p14="http://schemas.microsoft.com/office/powerpoint/2010/main" val="2215655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Maximum Likelihood</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fontScale="925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Let’s say during our hill-climbing, we test parameters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b="0" i="1" smtClean="0">
                        <a:latin typeface="Cambria Math" panose="02040503050406030204" pitchFamily="18" charset="0"/>
                      </a:rPr>
                      <m:t>=−.</m:t>
                    </m:r>
                    <m:r>
                      <a:rPr lang="en-US" b="0" i="0" smtClean="0">
                        <a:latin typeface="Cambria Math" panose="02040503050406030204" pitchFamily="18" charset="0"/>
                      </a:rPr>
                      <m:t>3.17 </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=0.69 </m:t>
                    </m:r>
                  </m:oMath>
                </a14:m>
                <a:r>
                  <a:rPr lang="en-US" dirty="0"/>
                  <a:t>  </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num>
                        <m:den>
                          <m:r>
                            <a:rPr lang="en-US" i="1">
                              <a:latin typeface="Cambria Math" panose="02040503050406030204" pitchFamily="18" charset="0"/>
                            </a:rPr>
                            <m:t>1.0+</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(−3.17</m:t>
                              </m:r>
                              <m:r>
                                <a:rPr lang="en-US" i="1">
                                  <a:latin typeface="Cambria Math" panose="02040503050406030204" pitchFamily="18" charset="0"/>
                                </a:rPr>
                                <m:t>+</m:t>
                              </m:r>
                              <m:r>
                                <a:rPr lang="en-US" b="0" i="1" smtClean="0">
                                  <a:latin typeface="Cambria Math" panose="02040503050406030204" pitchFamily="18" charset="0"/>
                                </a:rPr>
                                <m:t>0.69</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b="1" dirty="0"/>
                  <a:t>To calculate the total likelihood for these parameters…</a:t>
                </a:r>
              </a:p>
              <a:p>
                <a:pPr marL="342900" indent="-342900">
                  <a:spcAft>
                    <a:spcPts val="2000"/>
                  </a:spcAft>
                  <a:buFont typeface="+mj-lt"/>
                  <a:buAutoNum type="arabicPeriod"/>
                </a:pPr>
                <a:r>
                  <a:rPr lang="en-US" dirty="0"/>
                  <a:t>Get the true (1) data, calculate the probability </a:t>
                </a:r>
                <a14:m>
                  <m:oMath xmlns:m="http://schemas.openxmlformats.org/officeDocument/2006/math">
                    <m:r>
                      <a:rPr lang="en-US" b="1" i="1" dirty="0" smtClean="0">
                        <a:latin typeface="Cambria Math" panose="02040503050406030204" pitchFamily="18" charset="0"/>
                      </a:rPr>
                      <m:t>𝒚</m:t>
                    </m:r>
                  </m:oMath>
                </a14:m>
                <a:r>
                  <a:rPr lang="en-US" dirty="0"/>
                  <a:t> for each </a:t>
                </a:r>
                <a14:m>
                  <m:oMath xmlns:m="http://schemas.openxmlformats.org/officeDocument/2006/math">
                    <m:r>
                      <a:rPr lang="en-US" b="1" i="1" dirty="0" smtClean="0">
                        <a:latin typeface="Cambria Math" panose="02040503050406030204" pitchFamily="18" charset="0"/>
                      </a:rPr>
                      <m:t>𝒙</m:t>
                    </m:r>
                  </m:oMath>
                </a14:m>
                <a:r>
                  <a:rPr lang="en-US" dirty="0"/>
                  <a:t> value, and multiply them together. </a:t>
                </a:r>
              </a:p>
              <a:p>
                <a:pPr marL="342900" indent="-342900">
                  <a:spcAft>
                    <a:spcPts val="2000"/>
                  </a:spcAft>
                  <a:buFont typeface="+mj-lt"/>
                  <a:buAutoNum type="arabicPeriod"/>
                </a:pPr>
                <a:r>
                  <a:rPr lang="en-US" dirty="0"/>
                  <a:t>Get the false (0) data, calculate the probability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𝟎</m:t>
                    </m:r>
                    <m:r>
                      <a:rPr lang="en-US" b="1" i="1" dirty="0" smtClean="0">
                        <a:latin typeface="Cambria Math" panose="02040503050406030204" pitchFamily="18" charset="0"/>
                      </a:rPr>
                      <m:t>−</m:t>
                    </m:r>
                    <m:r>
                      <a:rPr lang="en-US" b="1" i="1" dirty="0" smtClean="0">
                        <a:latin typeface="Cambria Math" panose="02040503050406030204" pitchFamily="18" charset="0"/>
                      </a:rPr>
                      <m:t>𝒚</m:t>
                    </m:r>
                    <m:r>
                      <a:rPr lang="en-US" b="1" i="1" dirty="0" smtClean="0">
                        <a:latin typeface="Cambria Math" panose="02040503050406030204" pitchFamily="18" charset="0"/>
                      </a:rPr>
                      <m:t>) </m:t>
                    </m:r>
                  </m:oMath>
                </a14:m>
                <a:r>
                  <a:rPr lang="en-US" dirty="0"/>
                  <a:t>for each </a:t>
                </a:r>
                <a14:m>
                  <m:oMath xmlns:m="http://schemas.openxmlformats.org/officeDocument/2006/math">
                    <m:r>
                      <a:rPr lang="en-US" b="1" i="1" dirty="0" smtClean="0">
                        <a:latin typeface="Cambria Math" panose="02040503050406030204" pitchFamily="18" charset="0"/>
                      </a:rPr>
                      <m:t>𝒙</m:t>
                    </m:r>
                  </m:oMath>
                </a14:m>
                <a:r>
                  <a:rPr lang="en-US" dirty="0"/>
                  <a:t> value, and multiply them together. </a:t>
                </a:r>
              </a:p>
              <a:p>
                <a:pPr marL="342900" indent="-342900">
                  <a:spcAft>
                    <a:spcPts val="2000"/>
                  </a:spcAft>
                  <a:buFont typeface="+mj-lt"/>
                  <a:buAutoNum type="arabicPeriod"/>
                </a:pPr>
                <a:r>
                  <a:rPr lang="en-US" dirty="0"/>
                  <a:t>Multiply the two products above together, and that is your total likelihood. </a:t>
                </a:r>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459"/>
                </a:stretch>
              </a:blipFill>
            </p:spPr>
            <p:txBody>
              <a:bodyPr/>
              <a:lstStyle/>
              <a:p>
                <a:r>
                  <a:rPr lang="en-US">
                    <a:noFill/>
                  </a:rPr>
                  <a:t> </a:t>
                </a:r>
              </a:p>
            </p:txBody>
          </p:sp>
        </mc:Fallback>
      </mc:AlternateContent>
    </p:spTree>
    <p:extLst>
      <p:ext uri="{BB962C8B-B14F-4D97-AF65-F5344CB8AC3E}">
        <p14:creationId xmlns:p14="http://schemas.microsoft.com/office/powerpoint/2010/main" val="2603356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a:xfrm>
            <a:off x="521207" y="448056"/>
            <a:ext cx="8138699" cy="640080"/>
          </a:xfrm>
        </p:spPr>
        <p:txBody>
          <a:bodyPr>
            <a:normAutofit fontScale="90000"/>
          </a:bodyPr>
          <a:lstStyle/>
          <a:p>
            <a:r>
              <a:rPr lang="en-US" dirty="0"/>
              <a:t>Maximum Likelihood – Avoiding Floating Point Underflow</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fontScale="925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However, multiplying this many decimals together can cause floating point underflow. </a:t>
                </a:r>
              </a:p>
              <a:p>
                <a:pPr>
                  <a:spcAft>
                    <a:spcPts val="2000"/>
                  </a:spcAft>
                </a:pPr>
                <a:r>
                  <a:rPr lang="en-US" dirty="0"/>
                  <a:t>With a clever mathematical hack, we can remedy this by using logarithmic addition instead of multiplication.</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num>
                        <m:den>
                          <m:r>
                            <a:rPr lang="en-US" i="1">
                              <a:latin typeface="Cambria Math" panose="02040503050406030204" pitchFamily="18" charset="0"/>
                            </a:rPr>
                            <m:t>1.0+</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−3.17</m:t>
                                  </m:r>
                                  <m:r>
                                    <a:rPr lang="en-US" i="1">
                                      <a:latin typeface="Cambria Math" panose="02040503050406030204" pitchFamily="18" charset="0"/>
                                    </a:rPr>
                                    <m:t>+</m:t>
                                  </m:r>
                                  <m:r>
                                    <a:rPr lang="en-US" b="0" i="1" smtClean="0">
                                      <a:latin typeface="Cambria Math" panose="02040503050406030204" pitchFamily="18" charset="0"/>
                                    </a:rPr>
                                    <m:t>0.69</m:t>
                                  </m:r>
                                  <m:r>
                                    <a:rPr lang="en-US" i="1">
                                      <a:latin typeface="Cambria Math" panose="02040503050406030204" pitchFamily="18" charset="0"/>
                                      <a:ea typeface="Cambria Math" panose="02040503050406030204" pitchFamily="18" charset="0"/>
                                    </a:rPr>
                                    <m:t>𝑥</m:t>
                                  </m:r>
                                </m:e>
                              </m:d>
                            </m:sup>
                          </m:sSup>
                        </m:den>
                      </m:f>
                      <m:r>
                        <a:rPr lang="en-US" b="0" i="1" smtClean="0">
                          <a:latin typeface="Cambria Math" panose="02040503050406030204" pitchFamily="18" charset="0"/>
                          <a:ea typeface="Cambria Math" panose="02040503050406030204" pitchFamily="18" charset="0"/>
                        </a:rPr>
                        <m:t>)</m:t>
                      </m:r>
                    </m:oMath>
                  </m:oMathPara>
                </a14:m>
                <a:endParaRPr lang="en-US" dirty="0"/>
              </a:p>
              <a:p>
                <a:pPr>
                  <a:spcAft>
                    <a:spcPts val="2000"/>
                  </a:spcAft>
                </a:pPr>
                <a:r>
                  <a:rPr lang="en-US" b="1" dirty="0"/>
                  <a:t>If you need to learn about logarithms, YouTube is the best place to get crash coursed. </a:t>
                </a:r>
              </a:p>
              <a:p>
                <a:pPr>
                  <a:spcAft>
                    <a:spcPts val="2000"/>
                  </a:spcAft>
                </a:pPr>
                <a:r>
                  <a:rPr lang="en-US" dirty="0" err="1"/>
                  <a:t>PatrickJMT</a:t>
                </a:r>
                <a:r>
                  <a:rPr lang="en-US" dirty="0"/>
                  <a:t>: </a:t>
                </a:r>
                <a:r>
                  <a:rPr lang="en-US" dirty="0">
                    <a:hlinkClick r:id="rId2"/>
                  </a:rPr>
                  <a:t>https://youtu.be/AAW7WRFBKdw</a:t>
                </a:r>
                <a:endParaRPr lang="en-US" dirty="0"/>
              </a:p>
              <a:p>
                <a:pPr>
                  <a:spcAft>
                    <a:spcPts val="2000"/>
                  </a:spcAft>
                </a:pPr>
                <a:r>
                  <a:rPr lang="en-US" dirty="0"/>
                  <a:t>Don’t Memorize: </a:t>
                </a:r>
                <a:r>
                  <a:rPr lang="en-US" dirty="0">
                    <a:hlinkClick r:id="rId3"/>
                  </a:rPr>
                  <a:t>https://youtu.be/4UNkQcBrLaQ</a:t>
                </a:r>
                <a:endParaRPr lang="en-US" dirty="0"/>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4"/>
                <a:stretch>
                  <a:fillRect l="-344"/>
                </a:stretch>
              </a:blipFill>
            </p:spPr>
            <p:txBody>
              <a:bodyPr/>
              <a:lstStyle/>
              <a:p>
                <a:r>
                  <a:rPr lang="en-US">
                    <a:noFill/>
                  </a:rPr>
                  <a:t> </a:t>
                </a:r>
              </a:p>
            </p:txBody>
          </p:sp>
        </mc:Fallback>
      </mc:AlternateContent>
    </p:spTree>
    <p:extLst>
      <p:ext uri="{BB962C8B-B14F-4D97-AF65-F5344CB8AC3E}">
        <p14:creationId xmlns:p14="http://schemas.microsoft.com/office/powerpoint/2010/main" val="3569800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br>
              <a:rPr lang="en-US" sz="4400" dirty="0">
                <a:solidFill>
                  <a:schemeClr val="bg1"/>
                </a:solidFill>
              </a:rPr>
            </a:br>
            <a:r>
              <a:rPr lang="en-US" sz="4400" dirty="0">
                <a:solidFill>
                  <a:schemeClr val="bg1"/>
                </a:solidFill>
              </a:rPr>
              <a:t>Overview</a:t>
            </a:r>
          </a:p>
        </p:txBody>
      </p:sp>
    </p:spTree>
    <p:extLst>
      <p:ext uri="{BB962C8B-B14F-4D97-AF65-F5344CB8AC3E}">
        <p14:creationId xmlns:p14="http://schemas.microsoft.com/office/powerpoint/2010/main" val="3615721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a:xfrm>
            <a:off x="521207" y="448056"/>
            <a:ext cx="8138699" cy="640080"/>
          </a:xfrm>
        </p:spPr>
        <p:txBody>
          <a:bodyPr>
            <a:normAutofit fontScale="90000"/>
          </a:bodyPr>
          <a:lstStyle/>
          <a:p>
            <a:r>
              <a:rPr lang="en-US" dirty="0"/>
              <a:t>Maximum Likelihood – Avoiding Floating Point Underflow</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num>
                        <m:den>
                          <m:r>
                            <a:rPr lang="en-US" i="1">
                              <a:latin typeface="Cambria Math" panose="02040503050406030204" pitchFamily="18" charset="0"/>
                            </a:rPr>
                            <m:t>1.0+</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−3.17</m:t>
                                  </m:r>
                                  <m:r>
                                    <a:rPr lang="en-US" i="1">
                                      <a:latin typeface="Cambria Math" panose="02040503050406030204" pitchFamily="18" charset="0"/>
                                    </a:rPr>
                                    <m:t>+</m:t>
                                  </m:r>
                                  <m:r>
                                    <a:rPr lang="en-US" b="0" i="1" smtClean="0">
                                      <a:latin typeface="Cambria Math" panose="02040503050406030204" pitchFamily="18" charset="0"/>
                                    </a:rPr>
                                    <m:t>0.69</m:t>
                                  </m:r>
                                  <m:r>
                                    <a:rPr lang="en-US" i="1">
                                      <a:latin typeface="Cambria Math" panose="02040503050406030204" pitchFamily="18" charset="0"/>
                                      <a:ea typeface="Cambria Math" panose="02040503050406030204" pitchFamily="18" charset="0"/>
                                    </a:rPr>
                                    <m:t>𝑥</m:t>
                                  </m:r>
                                </m:e>
                              </m:d>
                            </m:sup>
                          </m:sSup>
                        </m:den>
                      </m:f>
                      <m:r>
                        <a:rPr lang="en-US" b="0" i="1" smtClean="0">
                          <a:latin typeface="Cambria Math" panose="02040503050406030204" pitchFamily="18" charset="0"/>
                          <a:ea typeface="Cambria Math" panose="02040503050406030204" pitchFamily="18" charset="0"/>
                        </a:rPr>
                        <m:t>)</m:t>
                      </m:r>
                    </m:oMath>
                  </m:oMathPara>
                </a14:m>
                <a:endParaRPr lang="en-US" dirty="0"/>
              </a:p>
              <a:p>
                <a:pPr>
                  <a:spcAft>
                    <a:spcPts val="2000"/>
                  </a:spcAft>
                </a:pPr>
                <a:r>
                  <a:rPr lang="en-US" b="1" dirty="0"/>
                  <a:t>To calculate the total likelihood for these parameters, but avoid floating point underflow…</a:t>
                </a:r>
              </a:p>
              <a:p>
                <a:pPr marL="342900" indent="-342900">
                  <a:spcAft>
                    <a:spcPts val="2000"/>
                  </a:spcAft>
                  <a:buFont typeface="+mj-lt"/>
                  <a:buAutoNum type="arabicPeriod"/>
                </a:pPr>
                <a:r>
                  <a:rPr lang="en-US" dirty="0"/>
                  <a:t>Get the true (1) data, calculate the probability </a:t>
                </a:r>
                <a14:m>
                  <m:oMath xmlns:m="http://schemas.openxmlformats.org/officeDocument/2006/math">
                    <m:r>
                      <a:rPr lang="en-US" b="1" i="1" dirty="0" smtClean="0">
                        <a:latin typeface="Cambria Math" panose="02040503050406030204" pitchFamily="18" charset="0"/>
                      </a:rPr>
                      <m:t>𝒚</m:t>
                    </m:r>
                  </m:oMath>
                </a14:m>
                <a:r>
                  <a:rPr lang="en-US" dirty="0"/>
                  <a:t> for each </a:t>
                </a:r>
                <a14:m>
                  <m:oMath xmlns:m="http://schemas.openxmlformats.org/officeDocument/2006/math">
                    <m:r>
                      <a:rPr lang="en-US" b="1" i="1" dirty="0" smtClean="0">
                        <a:latin typeface="Cambria Math" panose="02040503050406030204" pitchFamily="18" charset="0"/>
                      </a:rPr>
                      <m:t>𝒙</m:t>
                    </m:r>
                  </m:oMath>
                </a14:m>
                <a:r>
                  <a:rPr lang="en-US" dirty="0"/>
                  <a:t> value, pass it to a </a:t>
                </a:r>
                <a14:m>
                  <m:oMath xmlns:m="http://schemas.openxmlformats.org/officeDocument/2006/math">
                    <m:r>
                      <a:rPr lang="en-US" b="1" i="1" dirty="0" smtClean="0">
                        <a:latin typeface="Cambria Math" panose="02040503050406030204" pitchFamily="18" charset="0"/>
                      </a:rPr>
                      <m:t>𝒍𝒐𝒈</m:t>
                    </m:r>
                    <m:r>
                      <a:rPr lang="en-US" b="1" i="1" dirty="0" smtClean="0">
                        <a:latin typeface="Cambria Math" panose="02040503050406030204" pitchFamily="18" charset="0"/>
                      </a:rPr>
                      <m:t>⁡()</m:t>
                    </m:r>
                  </m:oMath>
                </a14:m>
                <a:r>
                  <a:rPr lang="en-US" dirty="0"/>
                  <a:t> function, then sum the values. </a:t>
                </a:r>
              </a:p>
              <a:p>
                <a:pPr marL="342900" indent="-342900">
                  <a:spcAft>
                    <a:spcPts val="2000"/>
                  </a:spcAft>
                  <a:buFont typeface="+mj-lt"/>
                  <a:buAutoNum type="arabicPeriod"/>
                </a:pPr>
                <a:r>
                  <a:rPr lang="en-US" dirty="0"/>
                  <a:t>Get the false (0) data, calculate the probability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𝟎</m:t>
                    </m:r>
                    <m:r>
                      <a:rPr lang="en-US" b="1" i="1" dirty="0" smtClean="0">
                        <a:latin typeface="Cambria Math" panose="02040503050406030204" pitchFamily="18" charset="0"/>
                      </a:rPr>
                      <m:t>−</m:t>
                    </m:r>
                    <m:r>
                      <a:rPr lang="en-US" b="1" i="1" dirty="0" smtClean="0">
                        <a:latin typeface="Cambria Math" panose="02040503050406030204" pitchFamily="18" charset="0"/>
                      </a:rPr>
                      <m:t>𝒚</m:t>
                    </m:r>
                    <m:r>
                      <a:rPr lang="en-US" b="1" i="1" dirty="0" smtClean="0">
                        <a:latin typeface="Cambria Math" panose="02040503050406030204" pitchFamily="18" charset="0"/>
                      </a:rPr>
                      <m:t>) </m:t>
                    </m:r>
                  </m:oMath>
                </a14:m>
                <a:r>
                  <a:rPr lang="en-US" dirty="0"/>
                  <a:t>for each </a:t>
                </a:r>
                <a14:m>
                  <m:oMath xmlns:m="http://schemas.openxmlformats.org/officeDocument/2006/math">
                    <m:r>
                      <a:rPr lang="en-US" b="1" i="1" dirty="0" smtClean="0">
                        <a:latin typeface="Cambria Math" panose="02040503050406030204" pitchFamily="18" charset="0"/>
                      </a:rPr>
                      <m:t>𝒙</m:t>
                    </m:r>
                  </m:oMath>
                </a14:m>
                <a:r>
                  <a:rPr lang="en-US" dirty="0"/>
                  <a:t> value, pass it to a </a:t>
                </a:r>
                <a14:m>
                  <m:oMath xmlns:m="http://schemas.openxmlformats.org/officeDocument/2006/math">
                    <m:r>
                      <a:rPr lang="en-US" b="1" i="1" dirty="0">
                        <a:latin typeface="Cambria Math" panose="02040503050406030204" pitchFamily="18" charset="0"/>
                      </a:rPr>
                      <m:t>𝒍𝒐𝒈</m:t>
                    </m:r>
                    <m:r>
                      <a:rPr lang="en-US" b="1" i="1" dirty="0">
                        <a:latin typeface="Cambria Math" panose="02040503050406030204" pitchFamily="18" charset="0"/>
                      </a:rPr>
                      <m:t>⁡()</m:t>
                    </m:r>
                  </m:oMath>
                </a14:m>
                <a:r>
                  <a:rPr lang="en-US" dirty="0"/>
                  <a:t> function, then sum the values. </a:t>
                </a:r>
              </a:p>
              <a:p>
                <a:pPr marL="342900" indent="-342900">
                  <a:spcAft>
                    <a:spcPts val="2000"/>
                  </a:spcAft>
                  <a:buFont typeface="+mj-lt"/>
                  <a:buAutoNum type="arabicPeriod"/>
                </a:pPr>
                <a:r>
                  <a:rPr lang="en-US" dirty="0"/>
                  <a:t>Sum the two values above together, pass it to the </a:t>
                </a:r>
                <a14:m>
                  <m:oMath xmlns:m="http://schemas.openxmlformats.org/officeDocument/2006/math">
                    <m:r>
                      <m:rPr>
                        <m:sty m:val="p"/>
                      </m:rPr>
                      <a:rPr lang="en-US" b="1" i="1" dirty="0" smtClean="0">
                        <a:latin typeface="Cambria Math" panose="02040503050406030204" pitchFamily="18" charset="0"/>
                      </a:rPr>
                      <m:t>exp</m:t>
                    </m:r>
                    <m:r>
                      <a:rPr lang="en-US" b="1" i="1" dirty="0" smtClean="0">
                        <a:latin typeface="Cambria Math" panose="02040503050406030204" pitchFamily="18" charset="0"/>
                      </a:rPr>
                      <m:t>⁡() </m:t>
                    </m:r>
                  </m:oMath>
                </a14:m>
                <a:r>
                  <a:rPr lang="en-US" dirty="0"/>
                  <a:t>function to undo the logarithm, and that is your total likelihood. </a:t>
                </a:r>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287" r="-287"/>
                </a:stretch>
              </a:blipFill>
            </p:spPr>
            <p:txBody>
              <a:bodyPr/>
              <a:lstStyle/>
              <a:p>
                <a:r>
                  <a:rPr lang="en-US">
                    <a:noFill/>
                  </a:rPr>
                  <a:t> </a:t>
                </a:r>
              </a:p>
            </p:txBody>
          </p:sp>
        </mc:Fallback>
      </mc:AlternateContent>
    </p:spTree>
    <p:extLst>
      <p:ext uri="{BB962C8B-B14F-4D97-AF65-F5344CB8AC3E}">
        <p14:creationId xmlns:p14="http://schemas.microsoft.com/office/powerpoint/2010/main" val="1042296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Maximum Likelihood</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dirty="0"/>
                  <a:t>We now know how to calculate the likelihood for a given set of parameters. </a:t>
                </a:r>
              </a:p>
              <a:p>
                <a:pPr>
                  <a:spcAft>
                    <a:spcPts val="2000"/>
                  </a:spcAft>
                </a:pPr>
                <a:r>
                  <a:rPr lang="en-US" b="1" dirty="0"/>
                  <a:t>To calculate the maximum likelihood…</a:t>
                </a:r>
              </a:p>
              <a:p>
                <a:pPr marL="342900" indent="-342900">
                  <a:spcAft>
                    <a:spcPts val="2000"/>
                  </a:spcAft>
                  <a:buFont typeface="+mj-lt"/>
                  <a:buAutoNum type="arabicPeriod"/>
                </a:pPr>
                <a:r>
                  <a:rPr lang="en-US" dirty="0"/>
                  <a:t>Randomly adjust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oMath>
                </a14:m>
                <a:r>
                  <a:rPr lang="en-US" dirty="0"/>
                  <a:t>values (using hill-climbing, gradient descent, or other optimization)</a:t>
                </a:r>
              </a:p>
              <a:p>
                <a:pPr marL="342900" indent="-342900">
                  <a:spcAft>
                    <a:spcPts val="2000"/>
                  </a:spcAft>
                  <a:buFont typeface="+mj-lt"/>
                  <a:buAutoNum type="arabicPeriod"/>
                </a:pPr>
                <a:r>
                  <a:rPr lang="en-US" dirty="0"/>
                  <a:t>Calculate the likelihood (as shown in the previous slide)</a:t>
                </a:r>
              </a:p>
              <a:p>
                <a:pPr marL="342900" indent="-342900">
                  <a:spcAft>
                    <a:spcPts val="2000"/>
                  </a:spcAft>
                  <a:buFont typeface="+mj-lt"/>
                  <a:buAutoNum type="arabicPeriod"/>
                </a:pPr>
                <a:r>
                  <a:rPr lang="en-US" dirty="0"/>
                  <a:t>If the likelihood improves, keep the changes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oMath>
                </a14:m>
                <a:r>
                  <a:rPr lang="en-US" dirty="0"/>
                  <a:t>, otherwise revert.  </a:t>
                </a:r>
              </a:p>
              <a:p>
                <a:pPr marL="342900" indent="-342900">
                  <a:spcAft>
                    <a:spcPts val="2000"/>
                  </a:spcAft>
                  <a:buFont typeface="+mj-lt"/>
                  <a:buAutoNum type="arabicPeriod"/>
                </a:pPr>
                <a:r>
                  <a:rPr lang="en-US" dirty="0"/>
                  <a:t>Do this for as many iterations as necessary, until the likelihood stops improving. </a:t>
                </a:r>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574"/>
                </a:stretch>
              </a:blipFill>
            </p:spPr>
            <p:txBody>
              <a:bodyPr/>
              <a:lstStyle/>
              <a:p>
                <a:r>
                  <a:rPr lang="en-US">
                    <a:noFill/>
                  </a:rPr>
                  <a:t> </a:t>
                </a:r>
              </a:p>
            </p:txBody>
          </p:sp>
        </mc:Fallback>
      </mc:AlternateContent>
    </p:spTree>
    <p:extLst>
      <p:ext uri="{BB962C8B-B14F-4D97-AF65-F5344CB8AC3E}">
        <p14:creationId xmlns:p14="http://schemas.microsoft.com/office/powerpoint/2010/main" val="1453432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90F69-D63E-4850-9A00-5BF4CC0B8BDA}"/>
              </a:ext>
            </a:extLst>
          </p:cNvPr>
          <p:cNvSpPr>
            <a:spLocks noGrp="1"/>
          </p:cNvSpPr>
          <p:nvPr>
            <p:ph type="title"/>
          </p:nvPr>
        </p:nvSpPr>
        <p:spPr/>
        <p:txBody>
          <a:bodyPr/>
          <a:lstStyle/>
          <a:p>
            <a:r>
              <a:rPr lang="en-US" dirty="0"/>
              <a:t>Logistic Regression from Scratch</a:t>
            </a:r>
          </a:p>
        </p:txBody>
      </p:sp>
      <p:sp>
        <p:nvSpPr>
          <p:cNvPr id="13" name="TextBox 12">
            <a:extLst>
              <a:ext uri="{FF2B5EF4-FFF2-40B4-BE49-F238E27FC236}">
                <a16:creationId xmlns:a16="http://schemas.microsoft.com/office/drawing/2014/main" id="{161B7426-7501-48EE-8E12-8EA38975E6A9}"/>
              </a:ext>
            </a:extLst>
          </p:cNvPr>
          <p:cNvSpPr txBox="1"/>
          <p:nvPr/>
        </p:nvSpPr>
        <p:spPr>
          <a:xfrm>
            <a:off x="521207" y="1474984"/>
            <a:ext cx="11044843" cy="923330"/>
          </a:xfrm>
          <a:prstGeom prst="rect">
            <a:avLst/>
          </a:prstGeom>
          <a:noFill/>
        </p:spPr>
        <p:txBody>
          <a:bodyPr wrap="square">
            <a:spAutoFit/>
          </a:bodyPr>
          <a:lstStyle/>
          <a:p>
            <a:r>
              <a:rPr lang="en-US" dirty="0">
                <a:hlinkClick r:id="rId2"/>
              </a:rPr>
              <a:t>https://github.com/thomasnield/oreilly_math_fundamentals_data_science/blob/main/logistic_regression/1_logistic_regression_from_scratch.py</a:t>
            </a:r>
            <a:endParaRPr lang="en-US" dirty="0"/>
          </a:p>
          <a:p>
            <a:endParaRPr lang="en-US" dirty="0"/>
          </a:p>
        </p:txBody>
      </p:sp>
    </p:spTree>
    <p:extLst>
      <p:ext uri="{BB962C8B-B14F-4D97-AF65-F5344CB8AC3E}">
        <p14:creationId xmlns:p14="http://schemas.microsoft.com/office/powerpoint/2010/main" val="2465961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90F69-D63E-4850-9A00-5BF4CC0B8BDA}"/>
              </a:ext>
            </a:extLst>
          </p:cNvPr>
          <p:cNvSpPr>
            <a:spLocks noGrp="1"/>
          </p:cNvSpPr>
          <p:nvPr>
            <p:ph type="title"/>
          </p:nvPr>
        </p:nvSpPr>
        <p:spPr/>
        <p:txBody>
          <a:bodyPr>
            <a:normAutofit fontScale="90000"/>
          </a:bodyPr>
          <a:lstStyle/>
          <a:p>
            <a:r>
              <a:rPr lang="en-US" dirty="0"/>
              <a:t>Hands-On: Logistic Regression with Scikit-Learn</a:t>
            </a:r>
          </a:p>
        </p:txBody>
      </p:sp>
      <p:pic>
        <p:nvPicPr>
          <p:cNvPr id="5" name="Picture 4">
            <a:extLst>
              <a:ext uri="{FF2B5EF4-FFF2-40B4-BE49-F238E27FC236}">
                <a16:creationId xmlns:a16="http://schemas.microsoft.com/office/drawing/2014/main" id="{9D772E58-8669-45FE-9167-7CD69C669312}"/>
              </a:ext>
            </a:extLst>
          </p:cNvPr>
          <p:cNvPicPr>
            <a:picLocks noChangeAspect="1"/>
          </p:cNvPicPr>
          <p:nvPr/>
        </p:nvPicPr>
        <p:blipFill>
          <a:blip r:embed="rId2"/>
          <a:stretch>
            <a:fillRect/>
          </a:stretch>
        </p:blipFill>
        <p:spPr>
          <a:xfrm>
            <a:off x="2046189" y="1432046"/>
            <a:ext cx="7951251" cy="5110069"/>
          </a:xfrm>
          <a:prstGeom prst="rect">
            <a:avLst/>
          </a:prstGeom>
        </p:spPr>
      </p:pic>
    </p:spTree>
    <p:extLst>
      <p:ext uri="{BB962C8B-B14F-4D97-AF65-F5344CB8AC3E}">
        <p14:creationId xmlns:p14="http://schemas.microsoft.com/office/powerpoint/2010/main" val="4172165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193B1-5806-49E4-A403-875DF66D352B}"/>
              </a:ext>
            </a:extLst>
          </p:cNvPr>
          <p:cNvSpPr>
            <a:spLocks noGrp="1"/>
          </p:cNvSpPr>
          <p:nvPr>
            <p:ph type="title"/>
          </p:nvPr>
        </p:nvSpPr>
        <p:spPr/>
        <p:txBody>
          <a:bodyPr/>
          <a:lstStyle/>
          <a:p>
            <a:r>
              <a:rPr lang="en-US" dirty="0" err="1"/>
              <a:t>Katacoda</a:t>
            </a:r>
            <a:r>
              <a:rPr lang="en-US" dirty="0"/>
              <a:t> – Task 1</a:t>
            </a:r>
          </a:p>
        </p:txBody>
      </p:sp>
      <p:sp>
        <p:nvSpPr>
          <p:cNvPr id="3" name="Content Placeholder 2">
            <a:extLst>
              <a:ext uri="{FF2B5EF4-FFF2-40B4-BE49-F238E27FC236}">
                <a16:creationId xmlns:a16="http://schemas.microsoft.com/office/drawing/2014/main" id="{4ED9D81B-9F69-43BB-B58D-BCCB74FE2015}"/>
              </a:ext>
            </a:extLst>
          </p:cNvPr>
          <p:cNvSpPr>
            <a:spLocks noGrp="1"/>
          </p:cNvSpPr>
          <p:nvPr>
            <p:ph sz="quarter" idx="10"/>
          </p:nvPr>
        </p:nvSpPr>
        <p:spPr>
          <a:xfrm>
            <a:off x="521207" y="5769864"/>
            <a:ext cx="10773772" cy="640080"/>
          </a:xfrm>
        </p:spPr>
        <p:txBody>
          <a:bodyPr>
            <a:normAutofit lnSpcReduction="10000"/>
          </a:bodyPr>
          <a:lstStyle/>
          <a:p>
            <a:r>
              <a:rPr lang="en-US" dirty="0">
                <a:hlinkClick r:id="rId2"/>
              </a:rPr>
              <a:t>https://learning.oreilly.com/scenarios/data-science-math/9781098108601/</a:t>
            </a:r>
            <a:endParaRPr lang="en-US" dirty="0"/>
          </a:p>
          <a:p>
            <a:endParaRPr lang="en-US" dirty="0"/>
          </a:p>
        </p:txBody>
      </p:sp>
      <p:pic>
        <p:nvPicPr>
          <p:cNvPr id="5" name="Picture 4">
            <a:extLst>
              <a:ext uri="{FF2B5EF4-FFF2-40B4-BE49-F238E27FC236}">
                <a16:creationId xmlns:a16="http://schemas.microsoft.com/office/drawing/2014/main" id="{57EFD08C-F6A7-4AD3-886A-6577E608ED69}"/>
              </a:ext>
            </a:extLst>
          </p:cNvPr>
          <p:cNvPicPr>
            <a:picLocks noChangeAspect="1"/>
          </p:cNvPicPr>
          <p:nvPr/>
        </p:nvPicPr>
        <p:blipFill>
          <a:blip r:embed="rId3"/>
          <a:stretch>
            <a:fillRect/>
          </a:stretch>
        </p:blipFill>
        <p:spPr>
          <a:xfrm>
            <a:off x="652477" y="1416564"/>
            <a:ext cx="6745849" cy="4024872"/>
          </a:xfrm>
          <a:prstGeom prst="rect">
            <a:avLst/>
          </a:prstGeom>
        </p:spPr>
      </p:pic>
    </p:spTree>
    <p:extLst>
      <p:ext uri="{BB962C8B-B14F-4D97-AF65-F5344CB8AC3E}">
        <p14:creationId xmlns:p14="http://schemas.microsoft.com/office/powerpoint/2010/main" val="25406665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Multivariable Logistic Regression</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31340" y="15880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can easily extend logistic regression to handle multiple independent variables, simply by adding more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𝑥</m:t>
                        </m:r>
                      </m:sub>
                    </m:sSub>
                  </m:oMath>
                </a14:m>
                <a:r>
                  <a:rPr lang="en-US" dirty="0"/>
                  <a:t> variables for each additional variable.</a:t>
                </a:r>
              </a:p>
              <a:p>
                <a:pPr>
                  <a:spcAft>
                    <a:spcPts val="2000"/>
                  </a:spcAft>
                </a:pPr>
                <a:r>
                  <a:rPr lang="en-US" dirty="0"/>
                  <a:t>We then solve for those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𝑥</m:t>
                        </m:r>
                      </m:sub>
                    </m:sSub>
                  </m:oMath>
                </a14:m>
                <a:r>
                  <a:rPr lang="en-US" dirty="0"/>
                  <a:t> variables the same way as before. </a:t>
                </a:r>
              </a:p>
              <a:p>
                <a:pPr>
                  <a:spcAft>
                    <a:spcPts val="2000"/>
                  </a:spcAft>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𝑦</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1.0</m:t>
                          </m:r>
                        </m:num>
                        <m:den>
                          <m:r>
                            <a:rPr lang="en-US" sz="2400" i="1">
                              <a:latin typeface="Cambria Math" panose="02040503050406030204" pitchFamily="18" charset="0"/>
                            </a:rPr>
                            <m:t>1.0+</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rPr>
                                    <m:t>0</m:t>
                                  </m:r>
                                </m:sub>
                              </m:sSub>
                              <m:r>
                                <a:rPr lang="en-US" sz="2400" b="0" i="1" smtClean="0">
                                  <a:latin typeface="Cambria Math" panose="02040503050406030204" pitchFamily="18" charset="0"/>
                                </a:rPr>
                                <m:t> </m:t>
                              </m:r>
                              <m:r>
                                <a:rPr lang="en-US" sz="2400" i="1">
                                  <a:latin typeface="Cambria Math" panose="02040503050406030204" pitchFamily="18" charset="0"/>
                                </a:rPr>
                                <m:t>+</m:t>
                              </m:r>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ea typeface="Cambria Math" panose="02040503050406030204" pitchFamily="18" charset="0"/>
                                    </a:rPr>
                                    <m:t>1</m:t>
                                  </m:r>
                                </m:sub>
                              </m:sSub>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2</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3</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3</m:t>
                                  </m:r>
                                </m:sub>
                              </m:sSub>
                              <m:r>
                                <a:rPr lang="en-US" sz="2400" b="0" i="1" smtClean="0">
                                  <a:latin typeface="Cambria Math" panose="02040503050406030204" pitchFamily="18" charset="0"/>
                                  <a:ea typeface="Cambria Math" panose="02040503050406030204" pitchFamily="18" charset="0"/>
                                </a:rPr>
                                <m:t> +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𝑛</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𝑛</m:t>
                                  </m:r>
                                </m:sub>
                              </m:sSub>
                              <m:r>
                                <a:rPr lang="en-US" sz="2400" i="1">
                                  <a:latin typeface="Cambria Math" panose="02040503050406030204" pitchFamily="18" charset="0"/>
                                  <a:ea typeface="Cambria Math" panose="02040503050406030204" pitchFamily="18" charset="0"/>
                                </a:rPr>
                                <m:t>)</m:t>
                              </m:r>
                            </m:sup>
                          </m:sSup>
                        </m:den>
                      </m:f>
                    </m:oMath>
                  </m:oMathPara>
                </a14:m>
                <a:endParaRPr lang="en-US" sz="2400" dirty="0"/>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731340" y="1588008"/>
                <a:ext cx="10617977" cy="4974336"/>
              </a:xfrm>
              <a:prstGeom prst="rect">
                <a:avLst/>
              </a:prstGeom>
              <a:blipFill>
                <a:blip r:embed="rId2"/>
                <a:stretch>
                  <a:fillRect l="-517"/>
                </a:stretch>
              </a:blipFill>
            </p:spPr>
            <p:txBody>
              <a:bodyPr/>
              <a:lstStyle/>
              <a:p>
                <a:r>
                  <a:rPr lang="en-US">
                    <a:noFill/>
                  </a:rPr>
                  <a:t> </a:t>
                </a:r>
              </a:p>
            </p:txBody>
          </p:sp>
        </mc:Fallback>
      </mc:AlternateContent>
    </p:spTree>
    <p:extLst>
      <p:ext uri="{BB962C8B-B14F-4D97-AF65-F5344CB8AC3E}">
        <p14:creationId xmlns:p14="http://schemas.microsoft.com/office/powerpoint/2010/main" val="28766473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Multivariable Logistic Regression</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31340" y="15880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have some historical employee data (</a:t>
                </a:r>
                <a:r>
                  <a:rPr lang="en-US" dirty="0">
                    <a:hlinkClick r:id="rId2"/>
                  </a:rPr>
                  <a:t>https://tinyurl.com/y6r7qjrp</a:t>
                </a:r>
                <a:r>
                  <a:rPr lang="en-US" dirty="0"/>
                  <a:t>) and want to use it to predict whether an employee will quit or not. </a:t>
                </a:r>
              </a:p>
              <a:p>
                <a:pPr>
                  <a:spcAft>
                    <a:spcPts val="2000"/>
                  </a:spcAft>
                </a:pPr>
                <a14:m>
                  <m:oMath xmlns:m="http://schemas.openxmlformats.org/officeDocument/2006/math">
                    <m:r>
                      <a:rPr lang="en-US" i="1" dirty="0" smtClean="0">
                        <a:latin typeface="Cambria Math" panose="02040503050406030204" pitchFamily="18" charset="0"/>
                      </a:rPr>
                      <m:t>𝑆𝐸𝑋</m:t>
                    </m:r>
                  </m:oMath>
                </a14:m>
                <a:r>
                  <a:rPr lang="en-US" dirty="0"/>
                  <a:t>, </a:t>
                </a:r>
                <a14:m>
                  <m:oMath xmlns:m="http://schemas.openxmlformats.org/officeDocument/2006/math">
                    <m:r>
                      <a:rPr lang="en-US" i="1" dirty="0" smtClean="0">
                        <a:latin typeface="Cambria Math" panose="02040503050406030204" pitchFamily="18" charset="0"/>
                      </a:rPr>
                      <m:t>𝐴𝐺𝐸</m:t>
                    </m:r>
                  </m:oMath>
                </a14:m>
                <a:r>
                  <a:rPr lang="en-US" dirty="0"/>
                  <a:t>, </a:t>
                </a:r>
                <a14:m>
                  <m:oMath xmlns:m="http://schemas.openxmlformats.org/officeDocument/2006/math">
                    <m:r>
                      <a:rPr lang="en-US" i="1" dirty="0" smtClean="0">
                        <a:latin typeface="Cambria Math" panose="02040503050406030204" pitchFamily="18" charset="0"/>
                      </a:rPr>
                      <m:t>𝑃𝑅𝑂𝑀</m:t>
                    </m:r>
                    <m:r>
                      <a:rPr lang="en-US" b="0" i="1" dirty="0" smtClean="0">
                        <a:latin typeface="Cambria Math" panose="02040503050406030204" pitchFamily="18" charset="0"/>
                      </a:rPr>
                      <m:t>𝑂</m:t>
                    </m:r>
                    <m:r>
                      <a:rPr lang="en-US" i="1" dirty="0" smtClean="0">
                        <a:latin typeface="Cambria Math" panose="02040503050406030204" pitchFamily="18" charset="0"/>
                      </a:rPr>
                      <m:t>𝑇𝐼𝑂𝑁𝑆</m:t>
                    </m:r>
                  </m:oMath>
                </a14:m>
                <a:r>
                  <a:rPr lang="en-US" dirty="0"/>
                  <a:t>, and </a:t>
                </a:r>
                <a14:m>
                  <m:oMath xmlns:m="http://schemas.openxmlformats.org/officeDocument/2006/math">
                    <m:r>
                      <a:rPr lang="en-US" i="1" smtClean="0">
                        <a:latin typeface="Cambria Math" panose="02040503050406030204" pitchFamily="18" charset="0"/>
                      </a:rPr>
                      <m:t>𝑌𝐸𝐴𝑅𝑆</m:t>
                    </m:r>
                  </m:oMath>
                </a14:m>
                <a:r>
                  <a:rPr lang="en-US" i="0" dirty="0">
                    <a:latin typeface="+mj-lt"/>
                  </a:rPr>
                  <a:t>_</a:t>
                </a:r>
                <a14:m>
                  <m:oMath xmlns:m="http://schemas.openxmlformats.org/officeDocument/2006/math">
                    <m:r>
                      <a:rPr lang="en-US" i="1" smtClean="0">
                        <a:latin typeface="Cambria Math" panose="02040503050406030204" pitchFamily="18" charset="0"/>
                      </a:rPr>
                      <m:t>𝐸𝑀𝑃𝐿𝑂𝑌𝐸𝐷</m:t>
                    </m:r>
                  </m:oMath>
                </a14:m>
                <a:r>
                  <a:rPr lang="en-US" dirty="0"/>
                  <a:t> are the predictor variables, and </a:t>
                </a:r>
                <a14:m>
                  <m:oMath xmlns:m="http://schemas.openxmlformats.org/officeDocument/2006/math">
                    <m:r>
                      <a:rPr lang="en-US" i="1" dirty="0" smtClean="0">
                        <a:latin typeface="Cambria Math" panose="02040503050406030204" pitchFamily="18" charset="0"/>
                      </a:rPr>
                      <m:t>𝐷𝐼𝐷</m:t>
                    </m:r>
                    <m:r>
                      <a:rPr lang="en-US" i="1" dirty="0" smtClean="0">
                        <a:latin typeface="Cambria Math" panose="02040503050406030204" pitchFamily="18" charset="0"/>
                      </a:rPr>
                      <m:t>_</m:t>
                    </m:r>
                    <m:r>
                      <a:rPr lang="en-US" i="1" dirty="0" smtClean="0">
                        <a:latin typeface="Cambria Math" panose="02040503050406030204" pitchFamily="18" charset="0"/>
                      </a:rPr>
                      <m:t>𝑄𝑈𝐼𝑇</m:t>
                    </m:r>
                  </m:oMath>
                </a14:m>
                <a:r>
                  <a:rPr lang="en-US" dirty="0"/>
                  <a:t> is the outcome variable where 1 = true and 0 = false. </a:t>
                </a:r>
              </a:p>
              <a:p>
                <a:pPr>
                  <a:spcAft>
                    <a:spcPts val="2000"/>
                  </a:spcAft>
                </a:pPr>
                <a:endParaRPr lang="en-US" sz="2400" dirty="0"/>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731340" y="1588008"/>
                <a:ext cx="10617977" cy="4974336"/>
              </a:xfrm>
              <a:prstGeom prst="rect">
                <a:avLst/>
              </a:prstGeom>
              <a:blipFill>
                <a:blip r:embed="rId4"/>
                <a:stretch>
                  <a:fillRect l="-517"/>
                </a:stretch>
              </a:blipFill>
            </p:spPr>
            <p:txBody>
              <a:bodyPr/>
              <a:lstStyle/>
              <a:p>
                <a:r>
                  <a:rPr lang="en-US">
                    <a:noFill/>
                  </a:rPr>
                  <a:t> </a:t>
                </a:r>
              </a:p>
            </p:txBody>
          </p:sp>
        </mc:Fallback>
      </mc:AlternateContent>
      <p:graphicFrame>
        <p:nvGraphicFramePr>
          <p:cNvPr id="5" name="Object 4">
            <a:extLst>
              <a:ext uri="{FF2B5EF4-FFF2-40B4-BE49-F238E27FC236}">
                <a16:creationId xmlns:a16="http://schemas.microsoft.com/office/drawing/2014/main" id="{BBDA2DDA-2B35-42B7-896F-448603AD3CD8}"/>
              </a:ext>
            </a:extLst>
          </p:cNvPr>
          <p:cNvGraphicFramePr>
            <a:graphicFrameLocks noChangeAspect="1"/>
          </p:cNvGraphicFramePr>
          <p:nvPr>
            <p:extLst>
              <p:ext uri="{D42A27DB-BD31-4B8C-83A1-F6EECF244321}">
                <p14:modId xmlns:p14="http://schemas.microsoft.com/office/powerpoint/2010/main" val="2169463875"/>
              </p:ext>
            </p:extLst>
          </p:nvPr>
        </p:nvGraphicFramePr>
        <p:xfrm>
          <a:off x="3959766" y="4271581"/>
          <a:ext cx="3967163" cy="2290763"/>
        </p:xfrm>
        <a:graphic>
          <a:graphicData uri="http://schemas.openxmlformats.org/presentationml/2006/ole">
            <mc:AlternateContent xmlns:mc="http://schemas.openxmlformats.org/markup-compatibility/2006">
              <mc:Choice xmlns:v="urn:schemas-microsoft-com:vml" Requires="v">
                <p:oleObj name="Worksheet" r:id="rId5" imgW="3967195" imgH="2290704" progId="Excel.Sheet.12">
                  <p:embed/>
                </p:oleObj>
              </mc:Choice>
              <mc:Fallback>
                <p:oleObj name="Worksheet" r:id="rId5" imgW="3967195" imgH="2290704" progId="Excel.Sheet.12">
                  <p:embed/>
                  <p:pic>
                    <p:nvPicPr>
                      <p:cNvPr id="5" name="Object 4">
                        <a:extLst>
                          <a:ext uri="{FF2B5EF4-FFF2-40B4-BE49-F238E27FC236}">
                            <a16:creationId xmlns:a16="http://schemas.microsoft.com/office/drawing/2014/main" id="{BBDA2DDA-2B35-42B7-896F-448603AD3CD8}"/>
                          </a:ext>
                        </a:extLst>
                      </p:cNvPr>
                      <p:cNvPicPr/>
                      <p:nvPr/>
                    </p:nvPicPr>
                    <p:blipFill>
                      <a:blip r:embed="rId6"/>
                      <a:stretch>
                        <a:fillRect/>
                      </a:stretch>
                    </p:blipFill>
                    <p:spPr>
                      <a:xfrm>
                        <a:off x="3959766" y="4271581"/>
                        <a:ext cx="3967163" cy="2290763"/>
                      </a:xfrm>
                      <a:prstGeom prst="rect">
                        <a:avLst/>
                      </a:prstGeom>
                    </p:spPr>
                  </p:pic>
                </p:oleObj>
              </mc:Fallback>
            </mc:AlternateContent>
          </a:graphicData>
        </a:graphic>
      </p:graphicFrame>
    </p:spTree>
    <p:extLst>
      <p:ext uri="{BB962C8B-B14F-4D97-AF65-F5344CB8AC3E}">
        <p14:creationId xmlns:p14="http://schemas.microsoft.com/office/powerpoint/2010/main" val="41844172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90F69-D63E-4850-9A00-5BF4CC0B8BDA}"/>
              </a:ext>
            </a:extLst>
          </p:cNvPr>
          <p:cNvSpPr>
            <a:spLocks noGrp="1"/>
          </p:cNvSpPr>
          <p:nvPr>
            <p:ph type="title"/>
          </p:nvPr>
        </p:nvSpPr>
        <p:spPr/>
        <p:txBody>
          <a:bodyPr/>
          <a:lstStyle/>
          <a:p>
            <a:r>
              <a:rPr lang="en-US" dirty="0"/>
              <a:t>Hands-On: Multivariable Logistic Regression</a:t>
            </a:r>
          </a:p>
        </p:txBody>
      </p:sp>
      <p:pic>
        <p:nvPicPr>
          <p:cNvPr id="4" name="Picture 3">
            <a:extLst>
              <a:ext uri="{FF2B5EF4-FFF2-40B4-BE49-F238E27FC236}">
                <a16:creationId xmlns:a16="http://schemas.microsoft.com/office/drawing/2014/main" id="{FE3007D7-D192-4AFF-BDCC-28AC11795F6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318273" y="1495696"/>
            <a:ext cx="7855490" cy="50073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6895555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Using Logistic Regression for Classification</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68993" y="1498361"/>
            <a:ext cx="10531916"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Logistic regression may seem limited in that it only supports two categories: true (1) or false (0). </a:t>
            </a:r>
          </a:p>
          <a:p>
            <a:pPr>
              <a:spcAft>
                <a:spcPts val="2000"/>
              </a:spcAft>
            </a:pPr>
            <a:r>
              <a:rPr lang="en-US" dirty="0"/>
              <a:t>But you can make it support any number of categories!</a:t>
            </a:r>
          </a:p>
          <a:p>
            <a:pPr>
              <a:spcAft>
                <a:spcPts val="2000"/>
              </a:spcAft>
            </a:pPr>
            <a:r>
              <a:rPr lang="en-US" b="1" dirty="0"/>
              <a:t>To use logistic regression for more than two categories:</a:t>
            </a:r>
          </a:p>
          <a:p>
            <a:pPr marL="342900" indent="-342900">
              <a:spcAft>
                <a:spcPts val="2000"/>
              </a:spcAft>
              <a:buFont typeface="+mj-lt"/>
              <a:buAutoNum type="arabicPeriod"/>
            </a:pPr>
            <a:r>
              <a:rPr lang="en-US" dirty="0"/>
              <a:t>Build a separate logistic regression for each category, where a given item belongs to that category (1) or doesn’t belong to that category (0). </a:t>
            </a:r>
          </a:p>
          <a:p>
            <a:pPr marL="342900" indent="-342900">
              <a:spcAft>
                <a:spcPts val="2000"/>
              </a:spcAft>
              <a:buFont typeface="+mj-lt"/>
              <a:buAutoNum type="arabicPeriod"/>
            </a:pPr>
            <a:r>
              <a:rPr lang="en-US" dirty="0"/>
              <a:t>To predict which category an item belongs to, pass it through each category’s logistic regression, and choose the one with the highest probability. </a:t>
            </a:r>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8508433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will only output a probability between 0 and 1 that an event will happen. </a:t>
            </a:r>
          </a:p>
          <a:p>
            <a:pPr marL="342900" indent="-342900">
              <a:buAutoNum type="arabicParenR"/>
            </a:pPr>
            <a:r>
              <a:rPr lang="en-US" dirty="0"/>
              <a:t>True</a:t>
            </a:r>
          </a:p>
          <a:p>
            <a:pPr marL="342900" indent="-342900">
              <a:buAutoNum type="arabicParenR"/>
            </a:pPr>
            <a:r>
              <a:rPr lang="en-US" dirty="0"/>
              <a:t>False</a:t>
            </a:r>
          </a:p>
        </p:txBody>
      </p:sp>
    </p:spTree>
    <p:extLst>
      <p:ext uri="{BB962C8B-B14F-4D97-AF65-F5344CB8AC3E}">
        <p14:creationId xmlns:p14="http://schemas.microsoft.com/office/powerpoint/2010/main" val="379451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Agenda</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defPPr>
              <a:defRPr lang="en-US"/>
            </a:defPPr>
            <a:lvl1pPr lvl="0" indent="0">
              <a:lnSpc>
                <a:spcPts val="1800"/>
              </a:lnSpc>
              <a:spcBef>
                <a:spcPts val="1000"/>
              </a:spcBef>
              <a:spcAft>
                <a:spcPts val="600"/>
              </a:spcAft>
              <a:buFont typeface="Arial" panose="020B0604020202020204" pitchFamily="34" charset="0"/>
              <a:buNone/>
              <a:defRPr sz="1600">
                <a:solidFill>
                  <a:prstClr val="black">
                    <a:lumMod val="75000"/>
                    <a:lumOff val="25000"/>
                  </a:prstClr>
                </a:solidFill>
                <a:latin typeface="Segoe UI" panose="020B0502040204020203" pitchFamily="34" charset="0"/>
                <a:cs typeface="Segoe UI" panose="020B0502040204020203" pitchFamily="34" charset="0"/>
              </a:defRPr>
            </a:lvl1pPr>
            <a:lvl2pPr marL="685800" indent="-228600">
              <a:lnSpc>
                <a:spcPts val="1800"/>
              </a:lnSpc>
              <a:spcBef>
                <a:spcPts val="1000"/>
              </a:spcBef>
              <a:spcAft>
                <a:spcPts val="1000"/>
              </a:spcAft>
              <a:buFont typeface="Arial" panose="020B0604020202020204" pitchFamily="34" charset="0"/>
              <a:buChar char="•"/>
              <a:defRPr sz="1200">
                <a:solidFill>
                  <a:schemeClr val="tx1">
                    <a:lumMod val="75000"/>
                    <a:lumOff val="25000"/>
                  </a:schemeClr>
                </a:solidFill>
              </a:defRPr>
            </a:lvl2pPr>
            <a:lvl3pPr marL="1143000" indent="-228600">
              <a:lnSpc>
                <a:spcPts val="1800"/>
              </a:lnSpc>
              <a:spcBef>
                <a:spcPts val="1000"/>
              </a:spcBef>
              <a:spcAft>
                <a:spcPts val="1000"/>
              </a:spcAft>
              <a:buFont typeface="Arial" panose="020B0604020202020204" pitchFamily="34" charset="0"/>
              <a:buChar char="•"/>
              <a:defRPr sz="1200">
                <a:solidFill>
                  <a:schemeClr val="tx1">
                    <a:lumMod val="75000"/>
                    <a:lumOff val="25000"/>
                  </a:schemeClr>
                </a:solidFill>
              </a:defRPr>
            </a:lvl3pPr>
            <a:lvl4pPr marL="1600200" indent="-228600">
              <a:lnSpc>
                <a:spcPts val="1800"/>
              </a:lnSpc>
              <a:spcBef>
                <a:spcPts val="1000"/>
              </a:spcBef>
              <a:spcAft>
                <a:spcPts val="1000"/>
              </a:spcAft>
              <a:buFont typeface="Arial" panose="020B0604020202020204" pitchFamily="34" charset="0"/>
              <a:buChar char="•"/>
              <a:defRPr sz="1200">
                <a:solidFill>
                  <a:schemeClr val="tx1">
                    <a:lumMod val="75000"/>
                    <a:lumOff val="25000"/>
                  </a:schemeClr>
                </a:solidFill>
              </a:defRPr>
            </a:lvl4pPr>
            <a:lvl5pPr marL="2057400" indent="-228600">
              <a:lnSpc>
                <a:spcPts val="1800"/>
              </a:lnSpc>
              <a:spcBef>
                <a:spcPts val="1000"/>
              </a:spcBef>
              <a:spcAft>
                <a:spcPts val="1000"/>
              </a:spcAft>
              <a:buFont typeface="Arial" panose="020B0604020202020204" pitchFamily="34" charset="0"/>
              <a:buChar char="•"/>
              <a:defRPr sz="1200">
                <a:solidFill>
                  <a:schemeClr val="tx1">
                    <a:lumMod val="75000"/>
                    <a:lumOff val="25000"/>
                  </a:schemeClr>
                </a:solidFill>
              </a:defRPr>
            </a:lvl5pPr>
            <a:lvl6pPr marL="2514600" indent="-228600">
              <a:lnSpc>
                <a:spcPct val="90000"/>
              </a:lnSpc>
              <a:spcBef>
                <a:spcPct val="30000"/>
              </a:spcBef>
              <a:buFont typeface="Arial" panose="020B0604020202020204" pitchFamily="34" charset="0"/>
              <a:buChar char="•"/>
            </a:lvl6pPr>
            <a:lvl7pPr marL="2971800" indent="-228600">
              <a:lnSpc>
                <a:spcPct val="90000"/>
              </a:lnSpc>
              <a:spcBef>
                <a:spcPct val="30000"/>
              </a:spcBef>
              <a:buFont typeface="Arial" panose="020B0604020202020204" pitchFamily="34" charset="0"/>
              <a:buChar char="•"/>
            </a:lvl7pPr>
            <a:lvl8pPr marL="3429000" indent="-228600">
              <a:lnSpc>
                <a:spcPct val="90000"/>
              </a:lnSpc>
              <a:spcBef>
                <a:spcPct val="30000"/>
              </a:spcBef>
              <a:buFont typeface="Arial" panose="020B0604020202020204" pitchFamily="34" charset="0"/>
              <a:buChar char="•"/>
            </a:lvl8pPr>
            <a:lvl9pPr marL="3886200" indent="-228600">
              <a:lnSpc>
                <a:spcPct val="90000"/>
              </a:lnSpc>
              <a:spcBef>
                <a:spcPct val="30000"/>
              </a:spcBef>
              <a:buFont typeface="Arial" panose="020B0604020202020204" pitchFamily="34" charset="0"/>
              <a:buChar char="•"/>
            </a:lvl9pPr>
          </a:lstStyle>
          <a:p>
            <a:r>
              <a:rPr lang="en-US" dirty="0"/>
              <a:t>Here is what we will do for the next 2 hours:</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33" name="Group 32" descr="Small circle with number 2 inside  indicating step 2"/>
          <p:cNvGrpSpPr/>
          <p:nvPr/>
        </p:nvGrpSpPr>
        <p:grpSpPr bwMode="blackWhite">
          <a:xfrm>
            <a:off x="530352" y="2558504"/>
            <a:ext cx="558179" cy="409838"/>
            <a:chOff x="6963311"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descr="Number 2"/>
            <p:cNvSpPr txBox="1">
              <a:spLocks noChangeAspect="1"/>
            </p:cNvSpPr>
            <p:nvPr/>
          </p:nvSpPr>
          <p:spPr bwMode="blackWhite">
            <a:xfrm>
              <a:off x="6963311" y="73690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83476" y="1937887"/>
            <a:ext cx="4504252" cy="345428"/>
          </a:xfrm>
          <a:prstGeom prst="rect">
            <a:avLst/>
          </a:prstGeom>
        </p:spPr>
        <p:txBody>
          <a:bodyPr vert="horz" lIns="91440" tIns="45720" rIns="91440" bIns="45720" rtlCol="0">
            <a:normAutofit/>
          </a:bodyPr>
          <a:lstStyle>
            <a:defPPr>
              <a:defRPr lang="en-US"/>
            </a:defPPr>
            <a:lvl1pPr lvl="0" indent="0">
              <a:lnSpc>
                <a:spcPts val="1800"/>
              </a:lnSpc>
              <a:spcBef>
                <a:spcPts val="1000"/>
              </a:spcBef>
              <a:spcAft>
                <a:spcPts val="600"/>
              </a:spcAft>
              <a:buFont typeface="Arial" panose="020B0604020202020204" pitchFamily="34" charset="0"/>
              <a:buNone/>
              <a:defRPr sz="1600">
                <a:solidFill>
                  <a:prstClr val="black">
                    <a:lumMod val="75000"/>
                    <a:lumOff val="25000"/>
                  </a:prstClr>
                </a:solidFill>
                <a:latin typeface="Segoe UI" panose="020B0502040204020203" pitchFamily="34" charset="0"/>
                <a:cs typeface="Segoe UI" panose="020B0502040204020203" pitchFamily="34" charset="0"/>
              </a:defRPr>
            </a:lvl1pPr>
            <a:lvl2pPr marL="685800" indent="-228600">
              <a:lnSpc>
                <a:spcPts val="1800"/>
              </a:lnSpc>
              <a:spcBef>
                <a:spcPts val="1000"/>
              </a:spcBef>
              <a:spcAft>
                <a:spcPts val="1000"/>
              </a:spcAft>
              <a:buFont typeface="Arial" panose="020B0604020202020204" pitchFamily="34" charset="0"/>
              <a:buChar char="•"/>
              <a:defRPr sz="1200">
                <a:solidFill>
                  <a:schemeClr val="tx1">
                    <a:lumMod val="75000"/>
                    <a:lumOff val="25000"/>
                  </a:schemeClr>
                </a:solidFill>
              </a:defRPr>
            </a:lvl2pPr>
            <a:lvl3pPr marL="1143000" indent="-228600">
              <a:lnSpc>
                <a:spcPts val="1800"/>
              </a:lnSpc>
              <a:spcBef>
                <a:spcPts val="1000"/>
              </a:spcBef>
              <a:spcAft>
                <a:spcPts val="1000"/>
              </a:spcAft>
              <a:buFont typeface="Arial" panose="020B0604020202020204" pitchFamily="34" charset="0"/>
              <a:buChar char="•"/>
              <a:defRPr sz="1200">
                <a:solidFill>
                  <a:schemeClr val="tx1">
                    <a:lumMod val="75000"/>
                    <a:lumOff val="25000"/>
                  </a:schemeClr>
                </a:solidFill>
              </a:defRPr>
            </a:lvl3pPr>
            <a:lvl4pPr marL="1600200" indent="-228600">
              <a:lnSpc>
                <a:spcPts val="1800"/>
              </a:lnSpc>
              <a:spcBef>
                <a:spcPts val="1000"/>
              </a:spcBef>
              <a:spcAft>
                <a:spcPts val="1000"/>
              </a:spcAft>
              <a:buFont typeface="Arial" panose="020B0604020202020204" pitchFamily="34" charset="0"/>
              <a:buChar char="•"/>
              <a:defRPr sz="1200">
                <a:solidFill>
                  <a:schemeClr val="tx1">
                    <a:lumMod val="75000"/>
                    <a:lumOff val="25000"/>
                  </a:schemeClr>
                </a:solidFill>
              </a:defRPr>
            </a:lvl4pPr>
            <a:lvl5pPr marL="2057400" indent="-228600">
              <a:lnSpc>
                <a:spcPts val="1800"/>
              </a:lnSpc>
              <a:spcBef>
                <a:spcPts val="1000"/>
              </a:spcBef>
              <a:spcAft>
                <a:spcPts val="1000"/>
              </a:spcAft>
              <a:buFont typeface="Arial" panose="020B0604020202020204" pitchFamily="34" charset="0"/>
              <a:buChar char="•"/>
              <a:defRPr sz="1200">
                <a:solidFill>
                  <a:schemeClr val="tx1">
                    <a:lumMod val="75000"/>
                    <a:lumOff val="25000"/>
                  </a:schemeClr>
                </a:solidFill>
              </a:defRPr>
            </a:lvl5pPr>
            <a:lvl6pPr marL="2514600" indent="-228600">
              <a:lnSpc>
                <a:spcPct val="90000"/>
              </a:lnSpc>
              <a:spcBef>
                <a:spcPct val="30000"/>
              </a:spcBef>
              <a:buFont typeface="Arial" panose="020B0604020202020204" pitchFamily="34" charset="0"/>
              <a:buChar char="•"/>
            </a:lvl6pPr>
            <a:lvl7pPr marL="2971800" indent="-228600">
              <a:lnSpc>
                <a:spcPct val="90000"/>
              </a:lnSpc>
              <a:spcBef>
                <a:spcPct val="30000"/>
              </a:spcBef>
              <a:buFont typeface="Arial" panose="020B0604020202020204" pitchFamily="34" charset="0"/>
              <a:buChar char="•"/>
            </a:lvl7pPr>
            <a:lvl8pPr marL="3429000" indent="-228600">
              <a:lnSpc>
                <a:spcPct val="90000"/>
              </a:lnSpc>
              <a:spcBef>
                <a:spcPct val="30000"/>
              </a:spcBef>
              <a:buFont typeface="Arial" panose="020B0604020202020204" pitchFamily="34" charset="0"/>
              <a:buChar char="•"/>
            </a:lvl8pPr>
            <a:lvl9pPr marL="3886200" indent="-228600">
              <a:lnSpc>
                <a:spcPct val="90000"/>
              </a:lnSpc>
              <a:spcBef>
                <a:spcPct val="30000"/>
              </a:spcBef>
              <a:buFont typeface="Arial" panose="020B0604020202020204" pitchFamily="34" charset="0"/>
              <a:buChar char="•"/>
            </a:lvl9pPr>
          </a:lstStyle>
          <a:p>
            <a:r>
              <a:rPr lang="en-US" dirty="0"/>
              <a:t>Logistic Regression Fundamentals</a:t>
            </a:r>
          </a:p>
        </p:txBody>
      </p:sp>
      <p:grpSp>
        <p:nvGrpSpPr>
          <p:cNvPr id="22" name="Group 21" descr="Small circle with number 3 inside  indicating step 3"/>
          <p:cNvGrpSpPr/>
          <p:nvPr/>
        </p:nvGrpSpPr>
        <p:grpSpPr bwMode="blackWhite">
          <a:xfrm>
            <a:off x="530352" y="3212490"/>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66634" y="2590491"/>
            <a:ext cx="4504252" cy="37650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DISCUSSION: Space Shuttle Challenger</a:t>
            </a:r>
          </a:p>
        </p:txBody>
      </p:sp>
      <p:sp>
        <p:nvSpPr>
          <p:cNvPr id="40" name="Content Placeholder 17"/>
          <p:cNvSpPr txBox="1">
            <a:spLocks/>
          </p:cNvSpPr>
          <p:nvPr/>
        </p:nvSpPr>
        <p:spPr>
          <a:xfrm>
            <a:off x="1125531" y="3881378"/>
            <a:ext cx="4504252" cy="345429"/>
          </a:xfrm>
          <a:prstGeom prst="rect">
            <a:avLst/>
          </a:prstGeom>
        </p:spPr>
        <p:txBody>
          <a:bodyPr vert="horz" lIns="91440" tIns="45720" rIns="91440" bIns="45720" rtlCol="0">
            <a:normAutofit/>
          </a:bodyPr>
          <a:lstStyle>
            <a:defPPr>
              <a:defRPr lang="en-US"/>
            </a:defPPr>
            <a:lvl1pPr lvl="0" indent="0">
              <a:lnSpc>
                <a:spcPts val="1800"/>
              </a:lnSpc>
              <a:spcBef>
                <a:spcPts val="1000"/>
              </a:spcBef>
              <a:spcAft>
                <a:spcPts val="600"/>
              </a:spcAft>
              <a:buFont typeface="Arial" panose="020B0604020202020204" pitchFamily="34" charset="0"/>
              <a:buNone/>
              <a:defRPr sz="1600">
                <a:solidFill>
                  <a:prstClr val="black">
                    <a:lumMod val="75000"/>
                    <a:lumOff val="25000"/>
                  </a:prstClr>
                </a:solidFill>
                <a:latin typeface="Segoe UI" panose="020B0502040204020203" pitchFamily="34" charset="0"/>
                <a:cs typeface="Segoe UI" panose="020B0502040204020203" pitchFamily="34" charset="0"/>
              </a:defRPr>
            </a:lvl1pPr>
            <a:lvl2pPr marL="685800" indent="-228600">
              <a:lnSpc>
                <a:spcPts val="1800"/>
              </a:lnSpc>
              <a:spcBef>
                <a:spcPts val="1000"/>
              </a:spcBef>
              <a:spcAft>
                <a:spcPts val="1000"/>
              </a:spcAft>
              <a:buFont typeface="Arial" panose="020B0604020202020204" pitchFamily="34" charset="0"/>
              <a:buChar char="•"/>
              <a:defRPr sz="1200">
                <a:solidFill>
                  <a:schemeClr val="tx1">
                    <a:lumMod val="75000"/>
                    <a:lumOff val="25000"/>
                  </a:schemeClr>
                </a:solidFill>
              </a:defRPr>
            </a:lvl2pPr>
            <a:lvl3pPr marL="1143000" indent="-228600">
              <a:lnSpc>
                <a:spcPts val="1800"/>
              </a:lnSpc>
              <a:spcBef>
                <a:spcPts val="1000"/>
              </a:spcBef>
              <a:spcAft>
                <a:spcPts val="1000"/>
              </a:spcAft>
              <a:buFont typeface="Arial" panose="020B0604020202020204" pitchFamily="34" charset="0"/>
              <a:buChar char="•"/>
              <a:defRPr sz="1200">
                <a:solidFill>
                  <a:schemeClr val="tx1">
                    <a:lumMod val="75000"/>
                    <a:lumOff val="25000"/>
                  </a:schemeClr>
                </a:solidFill>
              </a:defRPr>
            </a:lvl3pPr>
            <a:lvl4pPr marL="1600200" indent="-228600">
              <a:lnSpc>
                <a:spcPts val="1800"/>
              </a:lnSpc>
              <a:spcBef>
                <a:spcPts val="1000"/>
              </a:spcBef>
              <a:spcAft>
                <a:spcPts val="1000"/>
              </a:spcAft>
              <a:buFont typeface="Arial" panose="020B0604020202020204" pitchFamily="34" charset="0"/>
              <a:buChar char="•"/>
              <a:defRPr sz="1200">
                <a:solidFill>
                  <a:schemeClr val="tx1">
                    <a:lumMod val="75000"/>
                    <a:lumOff val="25000"/>
                  </a:schemeClr>
                </a:solidFill>
              </a:defRPr>
            </a:lvl4pPr>
            <a:lvl5pPr marL="2057400" indent="-228600">
              <a:lnSpc>
                <a:spcPts val="1800"/>
              </a:lnSpc>
              <a:spcBef>
                <a:spcPts val="1000"/>
              </a:spcBef>
              <a:spcAft>
                <a:spcPts val="1000"/>
              </a:spcAft>
              <a:buFont typeface="Arial" panose="020B0604020202020204" pitchFamily="34" charset="0"/>
              <a:buChar char="•"/>
              <a:defRPr sz="1200">
                <a:solidFill>
                  <a:schemeClr val="tx1">
                    <a:lumMod val="75000"/>
                    <a:lumOff val="25000"/>
                  </a:schemeClr>
                </a:solidFill>
              </a:defRPr>
            </a:lvl5pPr>
            <a:lvl6pPr marL="2514600" indent="-228600">
              <a:lnSpc>
                <a:spcPct val="90000"/>
              </a:lnSpc>
              <a:spcBef>
                <a:spcPct val="30000"/>
              </a:spcBef>
              <a:buFont typeface="Arial" panose="020B0604020202020204" pitchFamily="34" charset="0"/>
              <a:buChar char="•"/>
            </a:lvl6pPr>
            <a:lvl7pPr marL="2971800" indent="-228600">
              <a:lnSpc>
                <a:spcPct val="90000"/>
              </a:lnSpc>
              <a:spcBef>
                <a:spcPct val="30000"/>
              </a:spcBef>
              <a:buFont typeface="Arial" panose="020B0604020202020204" pitchFamily="34" charset="0"/>
              <a:buChar char="•"/>
            </a:lvl7pPr>
            <a:lvl8pPr marL="3429000" indent="-228600">
              <a:lnSpc>
                <a:spcPct val="90000"/>
              </a:lnSpc>
              <a:spcBef>
                <a:spcPct val="30000"/>
              </a:spcBef>
              <a:buFont typeface="Arial" panose="020B0604020202020204" pitchFamily="34" charset="0"/>
              <a:buChar char="•"/>
            </a:lvl8pPr>
            <a:lvl9pPr marL="3886200" indent="-228600">
              <a:lnSpc>
                <a:spcPct val="90000"/>
              </a:lnSpc>
              <a:spcBef>
                <a:spcPct val="30000"/>
              </a:spcBef>
              <a:buFont typeface="Arial" panose="020B0604020202020204" pitchFamily="34" charset="0"/>
              <a:buChar char="•"/>
            </a:lvl9pPr>
          </a:lstStyle>
          <a:p>
            <a:r>
              <a:rPr lang="en-US" dirty="0"/>
              <a:t>ML Classification Validation</a:t>
            </a:r>
          </a:p>
        </p:txBody>
      </p:sp>
      <p:grpSp>
        <p:nvGrpSpPr>
          <p:cNvPr id="29" name="Group 28" descr="Small circle with number 3 inside  indicating step 3">
            <a:extLst>
              <a:ext uri="{FF2B5EF4-FFF2-40B4-BE49-F238E27FC236}">
                <a16:creationId xmlns:a16="http://schemas.microsoft.com/office/drawing/2014/main" id="{7AC03584-FFBC-452F-BF3A-C82FE1509797}"/>
              </a:ext>
            </a:extLst>
          </p:cNvPr>
          <p:cNvGrpSpPr/>
          <p:nvPr/>
        </p:nvGrpSpPr>
        <p:grpSpPr bwMode="blackWhite">
          <a:xfrm>
            <a:off x="530352" y="3823126"/>
            <a:ext cx="558179" cy="409838"/>
            <a:chOff x="6953426" y="711274"/>
            <a:chExt cx="558179" cy="409838"/>
          </a:xfrm>
        </p:grpSpPr>
        <p:sp>
          <p:nvSpPr>
            <p:cNvPr id="41" name="Oval 40" descr="Small circle">
              <a:extLst>
                <a:ext uri="{FF2B5EF4-FFF2-40B4-BE49-F238E27FC236}">
                  <a16:creationId xmlns:a16="http://schemas.microsoft.com/office/drawing/2014/main" id="{EDE1BB69-771E-4F03-AC10-228B36241B8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descr="Number 3">
              <a:extLst>
                <a:ext uri="{FF2B5EF4-FFF2-40B4-BE49-F238E27FC236}">
                  <a16:creationId xmlns:a16="http://schemas.microsoft.com/office/drawing/2014/main" id="{2BE49992-DD18-4B45-8881-8A674979CAF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3" name="Content Placeholder 17">
            <a:extLst>
              <a:ext uri="{FF2B5EF4-FFF2-40B4-BE49-F238E27FC236}">
                <a16:creationId xmlns:a16="http://schemas.microsoft.com/office/drawing/2014/main" id="{CA847B39-66A7-482F-A7D1-5A001E98C305}"/>
              </a:ext>
            </a:extLst>
          </p:cNvPr>
          <p:cNvSpPr txBox="1">
            <a:spLocks/>
          </p:cNvSpPr>
          <p:nvPr/>
        </p:nvSpPr>
        <p:spPr>
          <a:xfrm>
            <a:off x="1083476" y="3220623"/>
            <a:ext cx="4504252" cy="38874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Preparing and Rescaling Data</a:t>
            </a:r>
            <a:endParaRPr lang="en-US" sz="1600" dirty="0">
              <a:solidFill>
                <a:srgbClr val="D24726"/>
              </a:solidFill>
              <a:latin typeface="Segoe UI Semibold" panose="020B0702040204020203" pitchFamily="34" charset="0"/>
              <a:cs typeface="Segoe UI Semibold" panose="020B0702040204020203" pitchFamily="34" charset="0"/>
            </a:endParaRPr>
          </a:p>
        </p:txBody>
      </p:sp>
      <p:pic>
        <p:nvPicPr>
          <p:cNvPr id="1030" name="Picture 6">
            <a:extLst>
              <a:ext uri="{FF2B5EF4-FFF2-40B4-BE49-F238E27FC236}">
                <a16:creationId xmlns:a16="http://schemas.microsoft.com/office/drawing/2014/main" id="{F975DE66-8E0C-4EA0-BC72-FEB7A6D51F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62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will only output a probability between 0 and 1 that an event will happen. </a:t>
            </a:r>
          </a:p>
          <a:p>
            <a:pPr marL="342900" indent="-342900">
              <a:buAutoNum type="arabicParenR"/>
            </a:pPr>
            <a:r>
              <a:rPr lang="en-US" dirty="0"/>
              <a:t>True</a:t>
            </a:r>
          </a:p>
          <a:p>
            <a:pPr marL="342900" indent="-342900">
              <a:buAutoNum type="arabicParenR"/>
            </a:pPr>
            <a:r>
              <a:rPr lang="en-US" dirty="0"/>
              <a:t>False</a:t>
            </a:r>
          </a:p>
        </p:txBody>
      </p:sp>
      <p:sp>
        <p:nvSpPr>
          <p:cNvPr id="4" name="Oval 3">
            <a:extLst>
              <a:ext uri="{FF2B5EF4-FFF2-40B4-BE49-F238E27FC236}">
                <a16:creationId xmlns:a16="http://schemas.microsoft.com/office/drawing/2014/main" id="{758F4470-E2B8-437C-A1F0-0CB798B7126A}"/>
              </a:ext>
            </a:extLst>
          </p:cNvPr>
          <p:cNvSpPr/>
          <p:nvPr/>
        </p:nvSpPr>
        <p:spPr>
          <a:xfrm>
            <a:off x="521207" y="2222414"/>
            <a:ext cx="1065368" cy="3633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a:extLst>
              <a:ext uri="{FF2B5EF4-FFF2-40B4-BE49-F238E27FC236}">
                <a16:creationId xmlns:a16="http://schemas.microsoft.com/office/drawing/2014/main" id="{85467A0B-2422-4242-8953-61FF073774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665100" y="2519565"/>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27E9338-0D09-4089-95B3-2D3F89F2D17D}"/>
              </a:ext>
            </a:extLst>
          </p:cNvPr>
          <p:cNvSpPr txBox="1"/>
          <p:nvPr/>
        </p:nvSpPr>
        <p:spPr>
          <a:xfrm>
            <a:off x="1940957" y="2222413"/>
            <a:ext cx="5253130" cy="1120293"/>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Like any probability model, logistic regression will output a percentage between 0 and 1</a:t>
            </a:r>
          </a:p>
        </p:txBody>
      </p:sp>
    </p:spTree>
    <p:extLst>
      <p:ext uri="{BB962C8B-B14F-4D97-AF65-F5344CB8AC3E}">
        <p14:creationId xmlns:p14="http://schemas.microsoft.com/office/powerpoint/2010/main" val="4858295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cannot be used for more than two categories. </a:t>
            </a:r>
          </a:p>
          <a:p>
            <a:pPr marL="342900" indent="-342900">
              <a:buAutoNum type="alphaUcParenR"/>
            </a:pPr>
            <a:r>
              <a:rPr lang="en-US" dirty="0"/>
              <a:t>True</a:t>
            </a:r>
          </a:p>
          <a:p>
            <a:pPr marL="342900" indent="-342900">
              <a:buAutoNum type="alphaUcParenR"/>
            </a:pPr>
            <a:r>
              <a:rPr lang="en-US" dirty="0"/>
              <a:t>False</a:t>
            </a:r>
          </a:p>
        </p:txBody>
      </p:sp>
    </p:spTree>
    <p:extLst>
      <p:ext uri="{BB962C8B-B14F-4D97-AF65-F5344CB8AC3E}">
        <p14:creationId xmlns:p14="http://schemas.microsoft.com/office/powerpoint/2010/main" val="30314795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cannot be used for more than two categories. </a:t>
            </a:r>
          </a:p>
          <a:p>
            <a:pPr marL="342900" indent="-342900">
              <a:buAutoNum type="alphaUcParenR"/>
            </a:pPr>
            <a:r>
              <a:rPr lang="en-US" dirty="0"/>
              <a:t>True</a:t>
            </a:r>
          </a:p>
          <a:p>
            <a:pPr marL="342900" indent="-342900">
              <a:buAutoNum type="alphaUcParenR"/>
            </a:pPr>
            <a:r>
              <a:rPr lang="en-US" dirty="0"/>
              <a:t>False</a:t>
            </a:r>
          </a:p>
        </p:txBody>
      </p:sp>
      <p:sp>
        <p:nvSpPr>
          <p:cNvPr id="4" name="Oval 3">
            <a:extLst>
              <a:ext uri="{FF2B5EF4-FFF2-40B4-BE49-F238E27FC236}">
                <a16:creationId xmlns:a16="http://schemas.microsoft.com/office/drawing/2014/main" id="{268F8AA7-A57F-4350-9ECC-52A145A76BA2}"/>
              </a:ext>
            </a:extLst>
          </p:cNvPr>
          <p:cNvSpPr/>
          <p:nvPr/>
        </p:nvSpPr>
        <p:spPr>
          <a:xfrm>
            <a:off x="521207" y="2918811"/>
            <a:ext cx="1065368" cy="3633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743938E-0FD1-418B-AC61-C2875C714BF5}"/>
              </a:ext>
            </a:extLst>
          </p:cNvPr>
          <p:cNvSpPr txBox="1"/>
          <p:nvPr/>
        </p:nvSpPr>
        <p:spPr>
          <a:xfrm>
            <a:off x="1940957" y="2222413"/>
            <a:ext cx="5253130" cy="1120293"/>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Logistic regression can support more than one category by doing a separate logistic regression for each category, and predicting  the one that yields the highest probability. </a:t>
            </a:r>
          </a:p>
        </p:txBody>
      </p:sp>
    </p:spTree>
    <p:extLst>
      <p:ext uri="{BB962C8B-B14F-4D97-AF65-F5344CB8AC3E}">
        <p14:creationId xmlns:p14="http://schemas.microsoft.com/office/powerpoint/2010/main" val="32303621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II</a:t>
            </a:r>
            <a:br>
              <a:rPr lang="en-US" sz="4400" dirty="0">
                <a:solidFill>
                  <a:schemeClr val="bg1"/>
                </a:solidFill>
              </a:rPr>
            </a:br>
            <a:r>
              <a:rPr lang="en-US" sz="4400" dirty="0">
                <a:solidFill>
                  <a:schemeClr val="bg1"/>
                </a:solidFill>
              </a:rPr>
              <a:t>Space Shuttle Challenger </a:t>
            </a:r>
          </a:p>
        </p:txBody>
      </p:sp>
    </p:spTree>
    <p:extLst>
      <p:ext uri="{BB962C8B-B14F-4D97-AF65-F5344CB8AC3E}">
        <p14:creationId xmlns:p14="http://schemas.microsoft.com/office/powerpoint/2010/main" val="7124531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83C3-851F-43C3-A645-04F2D7F193DD}"/>
              </a:ext>
            </a:extLst>
          </p:cNvPr>
          <p:cNvSpPr>
            <a:spLocks noGrp="1"/>
          </p:cNvSpPr>
          <p:nvPr>
            <p:ph type="title"/>
          </p:nvPr>
        </p:nvSpPr>
        <p:spPr/>
        <p:txBody>
          <a:bodyPr>
            <a:normAutofit/>
          </a:bodyPr>
          <a:lstStyle/>
          <a:p>
            <a:r>
              <a:rPr lang="en-US" dirty="0"/>
              <a:t>Exercise: “There’s No Correlation”</a:t>
            </a:r>
          </a:p>
        </p:txBody>
      </p:sp>
      <p:sp>
        <p:nvSpPr>
          <p:cNvPr id="3" name="Content Placeholder 2">
            <a:extLst>
              <a:ext uri="{FF2B5EF4-FFF2-40B4-BE49-F238E27FC236}">
                <a16:creationId xmlns:a16="http://schemas.microsoft.com/office/drawing/2014/main" id="{32DF3B55-045A-4CD7-AF08-53EFC219ED5E}"/>
              </a:ext>
            </a:extLst>
          </p:cNvPr>
          <p:cNvSpPr>
            <a:spLocks noGrp="1"/>
          </p:cNvSpPr>
          <p:nvPr>
            <p:ph sz="quarter" idx="10"/>
          </p:nvPr>
        </p:nvSpPr>
        <p:spPr>
          <a:xfrm>
            <a:off x="539496" y="1435608"/>
            <a:ext cx="5289136" cy="4697824"/>
          </a:xfrm>
        </p:spPr>
        <p:txBody>
          <a:bodyPr>
            <a:normAutofit fontScale="85000" lnSpcReduction="10000"/>
          </a:bodyPr>
          <a:lstStyle/>
          <a:p>
            <a:r>
              <a:rPr lang="en-US" b="1" dirty="0"/>
              <a:t>It is one day from a manned space launch. </a:t>
            </a:r>
          </a:p>
          <a:p>
            <a:r>
              <a:rPr lang="en-US" b="1" dirty="0"/>
              <a:t>However, your engineering team has been expressing concern about the O-Rings that seal rocket gases from releasing, and whether they perform in colder temperatures. </a:t>
            </a:r>
          </a:p>
          <a:p>
            <a:r>
              <a:rPr lang="en-US" dirty="0"/>
              <a:t>You share this concern with other parties and are provided data of all 7 O-Ring failures from 24 launches and the temperature (shown to the right). </a:t>
            </a:r>
          </a:p>
          <a:p>
            <a:r>
              <a:rPr lang="en-US" dirty="0"/>
              <a:t>The consensus from other parties is there is no correlation between number of failures and temperature. </a:t>
            </a:r>
          </a:p>
          <a:p>
            <a:r>
              <a:rPr lang="en-US" dirty="0"/>
              <a:t>Is this assessment correct? </a:t>
            </a:r>
          </a:p>
        </p:txBody>
      </p:sp>
      <p:pic>
        <p:nvPicPr>
          <p:cNvPr id="13314" name="Picture 2">
            <a:extLst>
              <a:ext uri="{FF2B5EF4-FFF2-40B4-BE49-F238E27FC236}">
                <a16:creationId xmlns:a16="http://schemas.microsoft.com/office/drawing/2014/main" id="{2336E555-BB0A-4B1B-AE36-6A20A18F52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8373978" y="1519428"/>
            <a:ext cx="3236495" cy="323649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FF04E48-12A2-4C41-9622-2ED4EF4B69F6}"/>
              </a:ext>
            </a:extLst>
          </p:cNvPr>
          <p:cNvSpPr/>
          <p:nvPr/>
        </p:nvSpPr>
        <p:spPr>
          <a:xfrm>
            <a:off x="521207" y="6380353"/>
            <a:ext cx="6289095" cy="276999"/>
          </a:xfrm>
          <a:prstGeom prst="rect">
            <a:avLst/>
          </a:prstGeom>
        </p:spPr>
        <p:txBody>
          <a:bodyPr wrap="square">
            <a:spAutoFit/>
          </a:bodyPr>
          <a:lstStyle/>
          <a:p>
            <a:r>
              <a:rPr lang="en-US" sz="600" dirty="0"/>
              <a:t>Data Source: </a:t>
            </a:r>
            <a:r>
              <a:rPr lang="en-US" sz="600" dirty="0">
                <a:hlinkClick r:id="rId3"/>
              </a:rPr>
              <a:t>http://www.math.usu.edu/~symanzik/teaching/2009_stat6560/RDataAndScripts/sharif_abbass_project1_challenger.csv</a:t>
            </a:r>
            <a:endParaRPr lang="en-US" sz="600" dirty="0"/>
          </a:p>
          <a:p>
            <a:endParaRPr lang="en-US" sz="600" dirty="0"/>
          </a:p>
        </p:txBody>
      </p:sp>
      <p:graphicFrame>
        <p:nvGraphicFramePr>
          <p:cNvPr id="5" name="Object 4">
            <a:extLst>
              <a:ext uri="{FF2B5EF4-FFF2-40B4-BE49-F238E27FC236}">
                <a16:creationId xmlns:a16="http://schemas.microsoft.com/office/drawing/2014/main" id="{683A157B-A041-479F-8D0B-E38F2376A690}"/>
              </a:ext>
            </a:extLst>
          </p:cNvPr>
          <p:cNvGraphicFramePr>
            <a:graphicFrameLocks noChangeAspect="1"/>
          </p:cNvGraphicFramePr>
          <p:nvPr/>
        </p:nvGraphicFramePr>
        <p:xfrm>
          <a:off x="6315409" y="1519428"/>
          <a:ext cx="1905000" cy="1533525"/>
        </p:xfrm>
        <a:graphic>
          <a:graphicData uri="http://schemas.openxmlformats.org/presentationml/2006/ole">
            <mc:AlternateContent xmlns:mc="http://schemas.openxmlformats.org/markup-compatibility/2006">
              <mc:Choice xmlns:v="urn:schemas-microsoft-com:vml" Requires="v">
                <p:oleObj name="Worksheet" r:id="rId4" imgW="1904861" imgH="1533551" progId="Excel.Sheet.12">
                  <p:embed/>
                </p:oleObj>
              </mc:Choice>
              <mc:Fallback>
                <p:oleObj name="Worksheet" r:id="rId4" imgW="1904861" imgH="1533551" progId="Excel.Sheet.12">
                  <p:embed/>
                  <p:pic>
                    <p:nvPicPr>
                      <p:cNvPr id="5" name="Object 4">
                        <a:extLst>
                          <a:ext uri="{FF2B5EF4-FFF2-40B4-BE49-F238E27FC236}">
                            <a16:creationId xmlns:a16="http://schemas.microsoft.com/office/drawing/2014/main" id="{683A157B-A041-479F-8D0B-E38F2376A690}"/>
                          </a:ext>
                        </a:extLst>
                      </p:cNvPr>
                      <p:cNvPicPr/>
                      <p:nvPr/>
                    </p:nvPicPr>
                    <p:blipFill>
                      <a:blip r:embed="rId5"/>
                      <a:stretch>
                        <a:fillRect/>
                      </a:stretch>
                    </p:blipFill>
                    <p:spPr>
                      <a:xfrm>
                        <a:off x="6315409" y="1519428"/>
                        <a:ext cx="1905000" cy="1533525"/>
                      </a:xfrm>
                      <a:prstGeom prst="rect">
                        <a:avLst/>
                      </a:prstGeom>
                    </p:spPr>
                  </p:pic>
                </p:oleObj>
              </mc:Fallback>
            </mc:AlternateContent>
          </a:graphicData>
        </a:graphic>
      </p:graphicFrame>
    </p:spTree>
    <p:extLst>
      <p:ext uri="{BB962C8B-B14F-4D97-AF65-F5344CB8AC3E}">
        <p14:creationId xmlns:p14="http://schemas.microsoft.com/office/powerpoint/2010/main" val="7507508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83C3-851F-43C3-A645-04F2D7F193DD}"/>
              </a:ext>
            </a:extLst>
          </p:cNvPr>
          <p:cNvSpPr>
            <a:spLocks noGrp="1"/>
          </p:cNvSpPr>
          <p:nvPr>
            <p:ph type="title"/>
          </p:nvPr>
        </p:nvSpPr>
        <p:spPr/>
        <p:txBody>
          <a:bodyPr>
            <a:normAutofit/>
          </a:bodyPr>
          <a:lstStyle/>
          <a:p>
            <a:r>
              <a:rPr lang="en-US" dirty="0"/>
              <a:t>Exercise: “There’s No Correlation”</a:t>
            </a:r>
          </a:p>
        </p:txBody>
      </p:sp>
      <p:sp>
        <p:nvSpPr>
          <p:cNvPr id="3" name="Content Placeholder 2">
            <a:extLst>
              <a:ext uri="{FF2B5EF4-FFF2-40B4-BE49-F238E27FC236}">
                <a16:creationId xmlns:a16="http://schemas.microsoft.com/office/drawing/2014/main" id="{32DF3B55-045A-4CD7-AF08-53EFC219ED5E}"/>
              </a:ext>
            </a:extLst>
          </p:cNvPr>
          <p:cNvSpPr>
            <a:spLocks noGrp="1"/>
          </p:cNvSpPr>
          <p:nvPr>
            <p:ph sz="quarter" idx="10"/>
          </p:nvPr>
        </p:nvSpPr>
        <p:spPr>
          <a:xfrm>
            <a:off x="539496" y="1435608"/>
            <a:ext cx="5289136" cy="4697824"/>
          </a:xfrm>
        </p:spPr>
        <p:txBody>
          <a:bodyPr>
            <a:normAutofit fontScale="85000" lnSpcReduction="10000"/>
          </a:bodyPr>
          <a:lstStyle/>
          <a:p>
            <a:r>
              <a:rPr lang="en-US" b="1" dirty="0"/>
              <a:t>It is one day from a manned space launch. </a:t>
            </a:r>
          </a:p>
          <a:p>
            <a:r>
              <a:rPr lang="en-US" b="1" dirty="0"/>
              <a:t>However, your engineering team has been expressing concern about the O-Rings that seal rocket gases from releasing, and whether they perform in colder temperatures. </a:t>
            </a:r>
          </a:p>
          <a:p>
            <a:r>
              <a:rPr lang="en-US" dirty="0"/>
              <a:t>You share this concern with other parties and are provided data of all </a:t>
            </a:r>
            <a:r>
              <a:rPr lang="en-US" b="1" u="sng" dirty="0">
                <a:solidFill>
                  <a:srgbClr val="FF0000"/>
                </a:solidFill>
              </a:rPr>
              <a:t>7 O-Ring failures </a:t>
            </a:r>
            <a:r>
              <a:rPr lang="en-US" dirty="0"/>
              <a:t>from </a:t>
            </a:r>
            <a:r>
              <a:rPr lang="en-US" b="1" u="sng" dirty="0">
                <a:solidFill>
                  <a:srgbClr val="FF0000"/>
                </a:solidFill>
              </a:rPr>
              <a:t>24 launches </a:t>
            </a:r>
            <a:r>
              <a:rPr lang="en-US" dirty="0"/>
              <a:t>and the temperature (shown to the right). </a:t>
            </a:r>
          </a:p>
          <a:p>
            <a:r>
              <a:rPr lang="en-US" dirty="0"/>
              <a:t>The consensus from other parties is there is no correlation between number of failures and temperature. </a:t>
            </a:r>
          </a:p>
          <a:p>
            <a:r>
              <a:rPr lang="en-US" dirty="0"/>
              <a:t>Is this assessment correct? </a:t>
            </a:r>
            <a:r>
              <a:rPr lang="en-US" b="1" u="sng" dirty="0">
                <a:solidFill>
                  <a:srgbClr val="FF0000"/>
                </a:solidFill>
              </a:rPr>
              <a:t>Is anything missing</a:t>
            </a:r>
            <a:r>
              <a:rPr lang="en-US" dirty="0"/>
              <a:t>? </a:t>
            </a:r>
          </a:p>
        </p:txBody>
      </p:sp>
      <p:pic>
        <p:nvPicPr>
          <p:cNvPr id="13314" name="Picture 2">
            <a:extLst>
              <a:ext uri="{FF2B5EF4-FFF2-40B4-BE49-F238E27FC236}">
                <a16:creationId xmlns:a16="http://schemas.microsoft.com/office/drawing/2014/main" id="{2336E555-BB0A-4B1B-AE36-6A20A18F52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8373978" y="1519428"/>
            <a:ext cx="3236495" cy="323649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FF04E48-12A2-4C41-9622-2ED4EF4B69F6}"/>
              </a:ext>
            </a:extLst>
          </p:cNvPr>
          <p:cNvSpPr/>
          <p:nvPr/>
        </p:nvSpPr>
        <p:spPr>
          <a:xfrm>
            <a:off x="521207" y="6380353"/>
            <a:ext cx="6289095" cy="276999"/>
          </a:xfrm>
          <a:prstGeom prst="rect">
            <a:avLst/>
          </a:prstGeom>
        </p:spPr>
        <p:txBody>
          <a:bodyPr wrap="square">
            <a:spAutoFit/>
          </a:bodyPr>
          <a:lstStyle/>
          <a:p>
            <a:r>
              <a:rPr lang="en-US" sz="600" dirty="0"/>
              <a:t>Data Source: </a:t>
            </a:r>
            <a:r>
              <a:rPr lang="en-US" sz="600" dirty="0">
                <a:hlinkClick r:id="rId3"/>
              </a:rPr>
              <a:t>http://www.math.usu.edu/~symanzik/teaching/2009_stat6560/RDataAndScripts/sharif_abbass_project1_challenger.csv</a:t>
            </a:r>
            <a:endParaRPr lang="en-US" sz="600" dirty="0"/>
          </a:p>
          <a:p>
            <a:endParaRPr lang="en-US" sz="600" dirty="0"/>
          </a:p>
        </p:txBody>
      </p:sp>
      <p:graphicFrame>
        <p:nvGraphicFramePr>
          <p:cNvPr id="5" name="Object 4">
            <a:extLst>
              <a:ext uri="{FF2B5EF4-FFF2-40B4-BE49-F238E27FC236}">
                <a16:creationId xmlns:a16="http://schemas.microsoft.com/office/drawing/2014/main" id="{683A157B-A041-479F-8D0B-E38F2376A690}"/>
              </a:ext>
            </a:extLst>
          </p:cNvPr>
          <p:cNvGraphicFramePr>
            <a:graphicFrameLocks noChangeAspect="1"/>
          </p:cNvGraphicFramePr>
          <p:nvPr/>
        </p:nvGraphicFramePr>
        <p:xfrm>
          <a:off x="6315409" y="1519428"/>
          <a:ext cx="1905000" cy="1533525"/>
        </p:xfrm>
        <a:graphic>
          <a:graphicData uri="http://schemas.openxmlformats.org/presentationml/2006/ole">
            <mc:AlternateContent xmlns:mc="http://schemas.openxmlformats.org/markup-compatibility/2006">
              <mc:Choice xmlns:v="urn:schemas-microsoft-com:vml" Requires="v">
                <p:oleObj name="Worksheet" r:id="rId4" imgW="1904861" imgH="1533551" progId="Excel.Sheet.12">
                  <p:embed/>
                </p:oleObj>
              </mc:Choice>
              <mc:Fallback>
                <p:oleObj name="Worksheet" r:id="rId4" imgW="1904861" imgH="1533551" progId="Excel.Sheet.12">
                  <p:embed/>
                  <p:pic>
                    <p:nvPicPr>
                      <p:cNvPr id="5" name="Object 4">
                        <a:extLst>
                          <a:ext uri="{FF2B5EF4-FFF2-40B4-BE49-F238E27FC236}">
                            <a16:creationId xmlns:a16="http://schemas.microsoft.com/office/drawing/2014/main" id="{683A157B-A041-479F-8D0B-E38F2376A690}"/>
                          </a:ext>
                        </a:extLst>
                      </p:cNvPr>
                      <p:cNvPicPr/>
                      <p:nvPr/>
                    </p:nvPicPr>
                    <p:blipFill>
                      <a:blip r:embed="rId5"/>
                      <a:stretch>
                        <a:fillRect/>
                      </a:stretch>
                    </p:blipFill>
                    <p:spPr>
                      <a:xfrm>
                        <a:off x="6315409" y="1519428"/>
                        <a:ext cx="1905000" cy="1533525"/>
                      </a:xfrm>
                      <a:prstGeom prst="rect">
                        <a:avLst/>
                      </a:prstGeom>
                    </p:spPr>
                  </p:pic>
                </p:oleObj>
              </mc:Fallback>
            </mc:AlternateContent>
          </a:graphicData>
        </a:graphic>
      </p:graphicFrame>
    </p:spTree>
    <p:extLst>
      <p:ext uri="{BB962C8B-B14F-4D97-AF65-F5344CB8AC3E}">
        <p14:creationId xmlns:p14="http://schemas.microsoft.com/office/powerpoint/2010/main" val="10979091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83C3-851F-43C3-A645-04F2D7F193DD}"/>
              </a:ext>
            </a:extLst>
          </p:cNvPr>
          <p:cNvSpPr>
            <a:spLocks noGrp="1"/>
          </p:cNvSpPr>
          <p:nvPr>
            <p:ph type="title"/>
          </p:nvPr>
        </p:nvSpPr>
        <p:spPr/>
        <p:txBody>
          <a:bodyPr>
            <a:normAutofit/>
          </a:bodyPr>
          <a:lstStyle/>
          <a:p>
            <a:r>
              <a:rPr lang="en-US" dirty="0"/>
              <a:t>Exercise: “There’s No Correlation”</a:t>
            </a:r>
          </a:p>
        </p:txBody>
      </p:sp>
      <p:sp>
        <p:nvSpPr>
          <p:cNvPr id="3" name="Content Placeholder 2">
            <a:extLst>
              <a:ext uri="{FF2B5EF4-FFF2-40B4-BE49-F238E27FC236}">
                <a16:creationId xmlns:a16="http://schemas.microsoft.com/office/drawing/2014/main" id="{32DF3B55-045A-4CD7-AF08-53EFC219ED5E}"/>
              </a:ext>
            </a:extLst>
          </p:cNvPr>
          <p:cNvSpPr>
            <a:spLocks noGrp="1"/>
          </p:cNvSpPr>
          <p:nvPr>
            <p:ph sz="quarter" idx="10"/>
          </p:nvPr>
        </p:nvSpPr>
        <p:spPr>
          <a:xfrm>
            <a:off x="539495" y="1435608"/>
            <a:ext cx="4797179" cy="3977640"/>
          </a:xfrm>
        </p:spPr>
        <p:txBody>
          <a:bodyPr/>
          <a:lstStyle/>
          <a:p>
            <a:r>
              <a:rPr lang="en-US" dirty="0"/>
              <a:t>Notice that data from successful launches were not included, which may tell an entirely different story. </a:t>
            </a:r>
          </a:p>
          <a:p>
            <a:r>
              <a:rPr lang="en-US" dirty="0"/>
              <a:t>What are your thoughts now? Is there a correlation? Is there a model that can be used to predict risk? </a:t>
            </a:r>
          </a:p>
          <a:p>
            <a:endParaRPr lang="en-US" dirty="0"/>
          </a:p>
        </p:txBody>
      </p:sp>
      <p:pic>
        <p:nvPicPr>
          <p:cNvPr id="13314" name="Picture 2">
            <a:extLst>
              <a:ext uri="{FF2B5EF4-FFF2-40B4-BE49-F238E27FC236}">
                <a16:creationId xmlns:a16="http://schemas.microsoft.com/office/drawing/2014/main" id="{2336E555-BB0A-4B1B-AE36-6A20A18F52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80047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a:extLst>
              <a:ext uri="{FF2B5EF4-FFF2-40B4-BE49-F238E27FC236}">
                <a16:creationId xmlns:a16="http://schemas.microsoft.com/office/drawing/2014/main" id="{3576D720-AF15-4BC3-9CE1-72C90556157B}"/>
              </a:ext>
            </a:extLst>
          </p:cNvPr>
          <p:cNvGraphicFramePr>
            <a:graphicFrameLocks noChangeAspect="1"/>
          </p:cNvGraphicFramePr>
          <p:nvPr/>
        </p:nvGraphicFramePr>
        <p:xfrm>
          <a:off x="5616575" y="1514475"/>
          <a:ext cx="1905000" cy="4581525"/>
        </p:xfrm>
        <a:graphic>
          <a:graphicData uri="http://schemas.openxmlformats.org/presentationml/2006/ole">
            <mc:AlternateContent xmlns:mc="http://schemas.openxmlformats.org/markup-compatibility/2006">
              <mc:Choice xmlns:v="urn:schemas-microsoft-com:vml" Requires="v">
                <p:oleObj name="Worksheet" r:id="rId3" imgW="1904861" imgH="4581551" progId="Excel.Sheet.12">
                  <p:embed/>
                </p:oleObj>
              </mc:Choice>
              <mc:Fallback>
                <p:oleObj name="Worksheet" r:id="rId3" imgW="1904861" imgH="4581551" progId="Excel.Sheet.12">
                  <p:embed/>
                  <p:pic>
                    <p:nvPicPr>
                      <p:cNvPr id="5" name="Object 4">
                        <a:extLst>
                          <a:ext uri="{FF2B5EF4-FFF2-40B4-BE49-F238E27FC236}">
                            <a16:creationId xmlns:a16="http://schemas.microsoft.com/office/drawing/2014/main" id="{3576D720-AF15-4BC3-9CE1-72C90556157B}"/>
                          </a:ext>
                        </a:extLst>
                      </p:cNvPr>
                      <p:cNvPicPr/>
                      <p:nvPr/>
                    </p:nvPicPr>
                    <p:blipFill>
                      <a:blip r:embed="rId4"/>
                      <a:stretch>
                        <a:fillRect/>
                      </a:stretch>
                    </p:blipFill>
                    <p:spPr>
                      <a:xfrm>
                        <a:off x="5616575" y="1514475"/>
                        <a:ext cx="1905000" cy="4581525"/>
                      </a:xfrm>
                      <a:prstGeom prst="rect">
                        <a:avLst/>
                      </a:prstGeom>
                    </p:spPr>
                  </p:pic>
                </p:oleObj>
              </mc:Fallback>
            </mc:AlternateContent>
          </a:graphicData>
        </a:graphic>
      </p:graphicFrame>
    </p:spTree>
    <p:extLst>
      <p:ext uri="{BB962C8B-B14F-4D97-AF65-F5344CB8AC3E}">
        <p14:creationId xmlns:p14="http://schemas.microsoft.com/office/powerpoint/2010/main" val="28304360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83C3-851F-43C3-A645-04F2D7F193DD}"/>
              </a:ext>
            </a:extLst>
          </p:cNvPr>
          <p:cNvSpPr>
            <a:spLocks noGrp="1"/>
          </p:cNvSpPr>
          <p:nvPr>
            <p:ph type="title"/>
          </p:nvPr>
        </p:nvSpPr>
        <p:spPr/>
        <p:txBody>
          <a:bodyPr>
            <a:normAutofit/>
          </a:bodyPr>
          <a:lstStyle/>
          <a:p>
            <a:r>
              <a:rPr lang="en-US" dirty="0"/>
              <a:t>Exercise: “There’s No Correlation”</a:t>
            </a:r>
          </a:p>
        </p:txBody>
      </p:sp>
      <p:sp>
        <p:nvSpPr>
          <p:cNvPr id="3" name="Content Placeholder 2">
            <a:extLst>
              <a:ext uri="{FF2B5EF4-FFF2-40B4-BE49-F238E27FC236}">
                <a16:creationId xmlns:a16="http://schemas.microsoft.com/office/drawing/2014/main" id="{32DF3B55-045A-4CD7-AF08-53EFC219ED5E}"/>
              </a:ext>
            </a:extLst>
          </p:cNvPr>
          <p:cNvSpPr>
            <a:spLocks noGrp="1"/>
          </p:cNvSpPr>
          <p:nvPr>
            <p:ph sz="quarter" idx="10"/>
          </p:nvPr>
        </p:nvSpPr>
        <p:spPr>
          <a:xfrm>
            <a:off x="539495" y="1435608"/>
            <a:ext cx="4337305" cy="3977640"/>
          </a:xfrm>
        </p:spPr>
        <p:txBody>
          <a:bodyPr/>
          <a:lstStyle/>
          <a:p>
            <a:r>
              <a:rPr lang="en-US" dirty="0"/>
              <a:t>You can try to apply a linear regression here, and while it does show a trend it is a little awkward especially since our data is sparse. </a:t>
            </a:r>
          </a:p>
          <a:p>
            <a:r>
              <a:rPr lang="en-US" dirty="0"/>
              <a:t>Should we transform our data somehow? Are there any other models we can try? </a:t>
            </a:r>
          </a:p>
          <a:p>
            <a:endParaRPr lang="en-US" dirty="0"/>
          </a:p>
        </p:txBody>
      </p:sp>
      <p:pic>
        <p:nvPicPr>
          <p:cNvPr id="13314" name="Picture 2">
            <a:extLst>
              <a:ext uri="{FF2B5EF4-FFF2-40B4-BE49-F238E27FC236}">
                <a16:creationId xmlns:a16="http://schemas.microsoft.com/office/drawing/2014/main" id="{2336E555-BB0A-4B1B-AE36-6A20A18F52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80047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Object 5">
            <a:extLst>
              <a:ext uri="{FF2B5EF4-FFF2-40B4-BE49-F238E27FC236}">
                <a16:creationId xmlns:a16="http://schemas.microsoft.com/office/drawing/2014/main" id="{73A0EBCE-AACF-43D9-A7F1-278CB7F052B4}"/>
              </a:ext>
            </a:extLst>
          </p:cNvPr>
          <p:cNvGraphicFramePr>
            <a:graphicFrameLocks noChangeAspect="1"/>
          </p:cNvGraphicFramePr>
          <p:nvPr/>
        </p:nvGraphicFramePr>
        <p:xfrm>
          <a:off x="5616575" y="1514475"/>
          <a:ext cx="1905000" cy="4581525"/>
        </p:xfrm>
        <a:graphic>
          <a:graphicData uri="http://schemas.openxmlformats.org/presentationml/2006/ole">
            <mc:AlternateContent xmlns:mc="http://schemas.openxmlformats.org/markup-compatibility/2006">
              <mc:Choice xmlns:v="urn:schemas-microsoft-com:vml" Requires="v">
                <p:oleObj name="Worksheet" r:id="rId3" imgW="1904861" imgH="4581551" progId="Excel.Sheet.12">
                  <p:embed/>
                </p:oleObj>
              </mc:Choice>
              <mc:Fallback>
                <p:oleObj name="Worksheet" r:id="rId3" imgW="1904861" imgH="4581551" progId="Excel.Sheet.12">
                  <p:embed/>
                  <p:pic>
                    <p:nvPicPr>
                      <p:cNvPr id="6" name="Object 5">
                        <a:extLst>
                          <a:ext uri="{FF2B5EF4-FFF2-40B4-BE49-F238E27FC236}">
                            <a16:creationId xmlns:a16="http://schemas.microsoft.com/office/drawing/2014/main" id="{73A0EBCE-AACF-43D9-A7F1-278CB7F052B4}"/>
                          </a:ext>
                        </a:extLst>
                      </p:cNvPr>
                      <p:cNvPicPr/>
                      <p:nvPr/>
                    </p:nvPicPr>
                    <p:blipFill>
                      <a:blip r:embed="rId4"/>
                      <a:stretch>
                        <a:fillRect/>
                      </a:stretch>
                    </p:blipFill>
                    <p:spPr>
                      <a:xfrm>
                        <a:off x="5616575" y="1514475"/>
                        <a:ext cx="1905000" cy="4581525"/>
                      </a:xfrm>
                      <a:prstGeom prst="rect">
                        <a:avLst/>
                      </a:prstGeom>
                    </p:spPr>
                  </p:pic>
                </p:oleObj>
              </mc:Fallback>
            </mc:AlternateContent>
          </a:graphicData>
        </a:graphic>
      </p:graphicFrame>
    </p:spTree>
    <p:extLst>
      <p:ext uri="{BB962C8B-B14F-4D97-AF65-F5344CB8AC3E}">
        <p14:creationId xmlns:p14="http://schemas.microsoft.com/office/powerpoint/2010/main" val="34831441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A9C16-D260-4790-A324-F6BE3FB7D9B7}"/>
              </a:ext>
            </a:extLst>
          </p:cNvPr>
          <p:cNvSpPr>
            <a:spLocks noGrp="1"/>
          </p:cNvSpPr>
          <p:nvPr>
            <p:ph type="title"/>
          </p:nvPr>
        </p:nvSpPr>
        <p:spPr/>
        <p:txBody>
          <a:bodyPr/>
          <a:lstStyle/>
          <a:p>
            <a:r>
              <a:rPr lang="en-US" dirty="0"/>
              <a:t>Linear Regression Source Code </a:t>
            </a:r>
          </a:p>
        </p:txBody>
      </p:sp>
      <p:sp>
        <p:nvSpPr>
          <p:cNvPr id="4" name="Rectangle 1">
            <a:extLst>
              <a:ext uri="{FF2B5EF4-FFF2-40B4-BE49-F238E27FC236}">
                <a16:creationId xmlns:a16="http://schemas.microsoft.com/office/drawing/2014/main" id="{FCE17493-BDD7-442E-B84E-89AB6C0C874C}"/>
              </a:ext>
            </a:extLst>
          </p:cNvPr>
          <p:cNvSpPr>
            <a:spLocks noChangeArrowheads="1"/>
          </p:cNvSpPr>
          <p:nvPr/>
        </p:nvSpPr>
        <p:spPr bwMode="auto">
          <a:xfrm>
            <a:off x="2217238" y="1676946"/>
            <a:ext cx="7298238" cy="364715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a:ln>
                  <a:noFill/>
                </a:ln>
                <a:solidFill>
                  <a:srgbClr val="000080"/>
                </a:solidFill>
                <a:effectLst/>
                <a:latin typeface="Consolas" panose="020B0609020204030204" pitchFamily="49" charset="0"/>
              </a:rPr>
              <a:t>import </a:t>
            </a:r>
            <a:r>
              <a:rPr kumimoji="0" lang="en-US" altLang="en-US" sz="1050" b="0" i="0" u="none" strike="noStrike" cap="none" normalizeH="0" baseline="0" dirty="0">
                <a:ln>
                  <a:noFill/>
                </a:ln>
                <a:solidFill>
                  <a:srgbClr val="000000"/>
                </a:solidFill>
                <a:effectLst/>
                <a:latin typeface="Consolas" panose="020B0609020204030204" pitchFamily="49" charset="0"/>
              </a:rPr>
              <a:t>pandas </a:t>
            </a:r>
            <a:r>
              <a:rPr kumimoji="0" lang="en-US" altLang="en-US" sz="1050" b="1" i="0" u="none" strike="noStrike" cap="none" normalizeH="0" baseline="0" dirty="0">
                <a:ln>
                  <a:noFill/>
                </a:ln>
                <a:solidFill>
                  <a:srgbClr val="000080"/>
                </a:solidFill>
                <a:effectLst/>
                <a:latin typeface="Consolas" panose="020B0609020204030204" pitchFamily="49" charset="0"/>
              </a:rPr>
              <a:t>as </a:t>
            </a:r>
            <a:r>
              <a:rPr kumimoji="0" lang="en-US" altLang="en-US" sz="1050" b="0" i="0" u="none" strike="noStrike" cap="none" normalizeH="0" baseline="0" dirty="0">
                <a:ln>
                  <a:noFill/>
                </a:ln>
                <a:solidFill>
                  <a:srgbClr val="000000"/>
                </a:solidFill>
                <a:effectLst/>
                <a:latin typeface="Consolas" panose="020B0609020204030204" pitchFamily="49" charset="0"/>
              </a:rPr>
              <a:t>pd</a:t>
            </a: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1" i="0" u="none" strike="noStrike" cap="none" normalizeH="0" baseline="0" dirty="0">
                <a:ln>
                  <a:noFill/>
                </a:ln>
                <a:solidFill>
                  <a:srgbClr val="000080"/>
                </a:solidFill>
                <a:effectLst/>
                <a:latin typeface="Consolas" panose="020B0609020204030204" pitchFamily="49" charset="0"/>
              </a:rPr>
              <a:t>from </a:t>
            </a:r>
            <a:r>
              <a:rPr kumimoji="0" lang="en-US" altLang="en-US" sz="1050" b="0" i="0" u="none" strike="noStrike" cap="none" normalizeH="0" baseline="0" dirty="0" err="1">
                <a:ln>
                  <a:noFill/>
                </a:ln>
                <a:solidFill>
                  <a:srgbClr val="000000"/>
                </a:solidFill>
                <a:effectLst/>
                <a:latin typeface="Consolas" panose="020B0609020204030204" pitchFamily="49" charset="0"/>
              </a:rPr>
              <a:t>sklearn.linear_model</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1" i="0" u="none" strike="noStrike" cap="none" normalizeH="0" baseline="0" dirty="0">
                <a:ln>
                  <a:noFill/>
                </a:ln>
                <a:solidFill>
                  <a:srgbClr val="000080"/>
                </a:solidFill>
                <a:effectLst/>
                <a:latin typeface="Consolas" panose="020B0609020204030204" pitchFamily="49" charset="0"/>
              </a:rPr>
              <a:t>import </a:t>
            </a:r>
            <a:r>
              <a:rPr kumimoji="0" lang="en-US" altLang="en-US" sz="1050" b="0" i="0" u="none" strike="noStrike" cap="none" normalizeH="0" baseline="0" dirty="0" err="1">
                <a:ln>
                  <a:noFill/>
                </a:ln>
                <a:solidFill>
                  <a:srgbClr val="000000"/>
                </a:solidFill>
                <a:effectLst/>
                <a:latin typeface="Consolas" panose="020B0609020204030204" pitchFamily="49" charset="0"/>
              </a:rPr>
              <a:t>LinearRegression</a:t>
            </a:r>
            <a:br>
              <a:rPr kumimoji="0" lang="en-US" altLang="en-US" sz="1050" b="0" i="0" u="none" strike="noStrike" cap="none" normalizeH="0" baseline="0" dirty="0">
                <a:ln>
                  <a:noFill/>
                </a:ln>
                <a:solidFill>
                  <a:srgbClr val="000000"/>
                </a:solidFill>
                <a:effectLst/>
                <a:latin typeface="Consolas" panose="020B0609020204030204" pitchFamily="49" charset="0"/>
              </a:rPr>
            </a:b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0" i="1" u="none" strike="noStrike" cap="none" normalizeH="0" baseline="0" dirty="0">
                <a:ln>
                  <a:noFill/>
                </a:ln>
                <a:solidFill>
                  <a:srgbClr val="808080"/>
                </a:solidFill>
                <a:effectLst/>
                <a:latin typeface="Consolas" panose="020B0609020204030204" pitchFamily="49" charset="0"/>
              </a:rPr>
              <a:t># Learn more: https://scikit-learn.org/stable/modules/generated/sklearn.linear_model.LinearRegression.html</a:t>
            </a:r>
            <a:br>
              <a:rPr kumimoji="0" lang="en-US" altLang="en-US" sz="1050" b="0" i="1" u="none" strike="noStrike" cap="none" normalizeH="0" baseline="0" dirty="0">
                <a:ln>
                  <a:noFill/>
                </a:ln>
                <a:solidFill>
                  <a:srgbClr val="808080"/>
                </a:solidFill>
                <a:effectLst/>
                <a:latin typeface="Consolas" panose="020B0609020204030204" pitchFamily="49" charset="0"/>
              </a:rPr>
            </a:br>
            <a:br>
              <a:rPr kumimoji="0" lang="en-US" altLang="en-US" sz="1050" b="0" i="1" u="none" strike="noStrike" cap="none" normalizeH="0" baseline="0" dirty="0">
                <a:ln>
                  <a:noFill/>
                </a:ln>
                <a:solidFill>
                  <a:srgbClr val="808080"/>
                </a:solidFill>
                <a:effectLst/>
                <a:latin typeface="Consolas" panose="020B0609020204030204" pitchFamily="49" charset="0"/>
              </a:rPr>
            </a:br>
            <a:r>
              <a:rPr kumimoji="0" lang="en-US" altLang="en-US" sz="1050" b="0" i="1" u="none" strike="noStrike" cap="none" normalizeH="0" baseline="0" dirty="0">
                <a:ln>
                  <a:noFill/>
                </a:ln>
                <a:solidFill>
                  <a:srgbClr val="808080"/>
                </a:solidFill>
                <a:effectLst/>
                <a:latin typeface="Consolas" panose="020B0609020204030204" pitchFamily="49" charset="0"/>
              </a:rPr>
              <a:t># Import points</a:t>
            </a:r>
            <a:br>
              <a:rPr kumimoji="0" lang="en-US" altLang="en-US" sz="1050" b="0" i="1" u="none" strike="noStrike" cap="none" normalizeH="0" baseline="0" dirty="0">
                <a:ln>
                  <a:noFill/>
                </a:ln>
                <a:solidFill>
                  <a:srgbClr val="808080"/>
                </a:solidFill>
                <a:effectLst/>
                <a:latin typeface="Consolas" panose="020B0609020204030204" pitchFamily="49" charset="0"/>
              </a:rPr>
            </a:br>
            <a:br>
              <a:rPr kumimoji="0" lang="en-US" altLang="en-US" sz="1050" b="0" i="1" u="none" strike="noStrike" cap="none" normalizeH="0" baseline="0" dirty="0">
                <a:ln>
                  <a:noFill/>
                </a:ln>
                <a:solidFill>
                  <a:srgbClr val="808080"/>
                </a:solidFill>
                <a:effectLst/>
                <a:latin typeface="Consolas" panose="020B0609020204030204" pitchFamily="49" charset="0"/>
              </a:rPr>
            </a:br>
            <a:r>
              <a:rPr kumimoji="0" lang="en-US" altLang="en-US" sz="1050" b="0" i="0" u="none" strike="noStrike" cap="none" normalizeH="0" baseline="0" dirty="0">
                <a:ln>
                  <a:noFill/>
                </a:ln>
                <a:solidFill>
                  <a:srgbClr val="000000"/>
                </a:solidFill>
                <a:effectLst/>
                <a:latin typeface="Consolas" panose="020B0609020204030204" pitchFamily="49" charset="0"/>
              </a:rPr>
              <a:t>df = </a:t>
            </a:r>
            <a:r>
              <a:rPr kumimoji="0" lang="en-US" altLang="en-US" sz="1050" b="0" i="0" u="none" strike="noStrike" cap="none" normalizeH="0" baseline="0" dirty="0" err="1">
                <a:ln>
                  <a:noFill/>
                </a:ln>
                <a:solidFill>
                  <a:srgbClr val="000000"/>
                </a:solidFill>
                <a:effectLst/>
                <a:latin typeface="Consolas" panose="020B0609020204030204" pitchFamily="49" charset="0"/>
              </a:rPr>
              <a:t>pd.read_csv</a:t>
            </a:r>
            <a:r>
              <a:rPr kumimoji="0" lang="en-US" altLang="en-US" sz="1050" b="0" i="0" u="none" strike="noStrike" cap="none" normalizeH="0" baseline="0" dirty="0">
                <a:ln>
                  <a:noFill/>
                </a:ln>
                <a:solidFill>
                  <a:srgbClr val="000000"/>
                </a:solidFill>
                <a:effectLst/>
                <a:latin typeface="Consolas" panose="020B0609020204030204" pitchFamily="49" charset="0"/>
              </a:rPr>
              <a:t>(</a:t>
            </a:r>
            <a:r>
              <a:rPr kumimoji="0" lang="en-US" altLang="en-US" sz="1050" b="1" i="0" u="none" strike="noStrike" cap="none" normalizeH="0" baseline="0" dirty="0">
                <a:ln>
                  <a:noFill/>
                </a:ln>
                <a:solidFill>
                  <a:srgbClr val="008080"/>
                </a:solidFill>
                <a:effectLst/>
                <a:latin typeface="Consolas" panose="020B0609020204030204" pitchFamily="49" charset="0"/>
              </a:rPr>
              <a:t>'https://bit.ly/2DgjTk5'</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a:ln>
                  <a:noFill/>
                </a:ln>
                <a:solidFill>
                  <a:srgbClr val="660099"/>
                </a:solidFill>
                <a:effectLst/>
                <a:latin typeface="Consolas" panose="020B0609020204030204" pitchFamily="49" charset="0"/>
              </a:rPr>
              <a:t>delimiter</a:t>
            </a:r>
            <a:r>
              <a:rPr kumimoji="0" lang="en-US" altLang="en-US" sz="1050" b="0" i="0" u="none" strike="noStrike" cap="none" normalizeH="0" baseline="0" dirty="0">
                <a:ln>
                  <a:noFill/>
                </a:ln>
                <a:solidFill>
                  <a:srgbClr val="000000"/>
                </a:solidFill>
                <a:effectLst/>
                <a:latin typeface="Consolas" panose="020B0609020204030204" pitchFamily="49" charset="0"/>
              </a:rPr>
              <a:t>=</a:t>
            </a:r>
            <a:r>
              <a:rPr kumimoji="0" lang="en-US" altLang="en-US" sz="1050" b="1" i="0" u="none" strike="noStrike" cap="none" normalizeH="0" baseline="0" dirty="0">
                <a:ln>
                  <a:noFill/>
                </a:ln>
                <a:solidFill>
                  <a:srgbClr val="008080"/>
                </a:solidFill>
                <a:effectLst/>
                <a:latin typeface="Consolas" panose="020B0609020204030204" pitchFamily="49" charset="0"/>
              </a:rPr>
              <a:t>","</a:t>
            </a:r>
            <a:r>
              <a:rPr kumimoji="0" lang="en-US" altLang="en-US" sz="1050" b="0" i="0" u="none" strike="noStrike" cap="none" normalizeH="0" baseline="0" dirty="0">
                <a:ln>
                  <a:noFill/>
                </a:ln>
                <a:solidFill>
                  <a:srgbClr val="000000"/>
                </a:solidFill>
                <a:effectLst/>
                <a:latin typeface="Consolas" panose="020B0609020204030204" pitchFamily="49" charset="0"/>
              </a:rPr>
              <a:t>)</a:t>
            </a:r>
            <a:br>
              <a:rPr kumimoji="0" lang="en-US" altLang="en-US" sz="1050" b="0" i="0" u="none" strike="noStrike" cap="none" normalizeH="0" baseline="0" dirty="0">
                <a:ln>
                  <a:noFill/>
                </a:ln>
                <a:solidFill>
                  <a:srgbClr val="000000"/>
                </a:solidFill>
                <a:effectLst/>
                <a:latin typeface="Consolas" panose="020B0609020204030204" pitchFamily="49" charset="0"/>
              </a:rPr>
            </a:b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0" i="1" u="none" strike="noStrike" cap="none" normalizeH="0" baseline="0" dirty="0">
                <a:ln>
                  <a:noFill/>
                </a:ln>
                <a:solidFill>
                  <a:srgbClr val="808080"/>
                </a:solidFill>
                <a:effectLst/>
                <a:latin typeface="Consolas" panose="020B0609020204030204" pitchFamily="49" charset="0"/>
              </a:rPr>
              <a:t># Extract input variables (all rows, all columns but last column)</a:t>
            </a:r>
            <a:br>
              <a:rPr kumimoji="0" lang="en-US" altLang="en-US" sz="1050" b="0" i="1" u="none" strike="noStrike" cap="none" normalizeH="0" baseline="0" dirty="0">
                <a:ln>
                  <a:noFill/>
                </a:ln>
                <a:solidFill>
                  <a:srgbClr val="808080"/>
                </a:solidFill>
                <a:effectLst/>
                <a:latin typeface="Consolas" panose="020B0609020204030204" pitchFamily="49" charset="0"/>
              </a:rPr>
            </a:br>
            <a:r>
              <a:rPr kumimoji="0" lang="en-US" altLang="en-US" sz="1050" b="0" i="0" u="none" strike="noStrike" cap="none" normalizeH="0" baseline="0" dirty="0">
                <a:ln>
                  <a:noFill/>
                </a:ln>
                <a:solidFill>
                  <a:srgbClr val="000000"/>
                </a:solidFill>
                <a:effectLst/>
                <a:latin typeface="Consolas" panose="020B0609020204030204" pitchFamily="49" charset="0"/>
              </a:rPr>
              <a:t>X = </a:t>
            </a:r>
            <a:r>
              <a:rPr kumimoji="0" lang="en-US" altLang="en-US" sz="1050" b="0" i="0" u="none" strike="noStrike" cap="none" normalizeH="0" baseline="0" dirty="0" err="1">
                <a:ln>
                  <a:noFill/>
                </a:ln>
                <a:solidFill>
                  <a:srgbClr val="000000"/>
                </a:solidFill>
                <a:effectLst/>
                <a:latin typeface="Consolas" panose="020B0609020204030204" pitchFamily="49" charset="0"/>
              </a:rPr>
              <a:t>df.values</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a:ln>
                  <a:noFill/>
                </a:ln>
                <a:solidFill>
                  <a:srgbClr val="0000FF"/>
                </a:solidFill>
                <a:effectLst/>
                <a:latin typeface="Consolas" panose="020B0609020204030204" pitchFamily="49" charset="0"/>
              </a:rPr>
              <a:t>1</a:t>
            </a:r>
            <a:r>
              <a:rPr kumimoji="0" lang="en-US" altLang="en-US" sz="1050" b="0" i="0" u="none" strike="noStrike" cap="none" normalizeH="0" baseline="0" dirty="0">
                <a:ln>
                  <a:noFill/>
                </a:ln>
                <a:solidFill>
                  <a:srgbClr val="000000"/>
                </a:solidFill>
                <a:effectLst/>
                <a:latin typeface="Consolas" panose="020B0609020204030204" pitchFamily="49" charset="0"/>
              </a:rPr>
              <a:t>]</a:t>
            </a:r>
            <a:br>
              <a:rPr kumimoji="0" lang="en-US" altLang="en-US" sz="1050" b="0" i="0" u="none" strike="noStrike" cap="none" normalizeH="0" baseline="0" dirty="0">
                <a:ln>
                  <a:noFill/>
                </a:ln>
                <a:solidFill>
                  <a:srgbClr val="000000"/>
                </a:solidFill>
                <a:effectLst/>
                <a:latin typeface="Consolas" panose="020B0609020204030204" pitchFamily="49" charset="0"/>
              </a:rPr>
            </a:b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0" i="1" u="none" strike="noStrike" cap="none" normalizeH="0" baseline="0" dirty="0">
                <a:ln>
                  <a:noFill/>
                </a:ln>
                <a:solidFill>
                  <a:srgbClr val="808080"/>
                </a:solidFill>
                <a:effectLst/>
                <a:latin typeface="Consolas" panose="020B0609020204030204" pitchFamily="49" charset="0"/>
              </a:rPr>
              <a:t># Extract output column (all rows, last column)</a:t>
            </a:r>
            <a:br>
              <a:rPr kumimoji="0" lang="en-US" altLang="en-US" sz="1050" b="0" i="1" u="none" strike="noStrike" cap="none" normalizeH="0" baseline="0" dirty="0">
                <a:ln>
                  <a:noFill/>
                </a:ln>
                <a:solidFill>
                  <a:srgbClr val="808080"/>
                </a:solidFill>
                <a:effectLst/>
                <a:latin typeface="Consolas" panose="020B0609020204030204" pitchFamily="49" charset="0"/>
              </a:rPr>
            </a:br>
            <a:r>
              <a:rPr kumimoji="0" lang="en-US" altLang="en-US" sz="1050" b="0" i="0" u="none" strike="noStrike" cap="none" normalizeH="0" baseline="0" dirty="0">
                <a:ln>
                  <a:noFill/>
                </a:ln>
                <a:solidFill>
                  <a:srgbClr val="000000"/>
                </a:solidFill>
                <a:effectLst/>
                <a:latin typeface="Consolas" panose="020B0609020204030204" pitchFamily="49" charset="0"/>
              </a:rPr>
              <a:t>Y = </a:t>
            </a:r>
            <a:r>
              <a:rPr kumimoji="0" lang="en-US" altLang="en-US" sz="1050" b="0" i="0" u="none" strike="noStrike" cap="none" normalizeH="0" baseline="0" dirty="0" err="1">
                <a:ln>
                  <a:noFill/>
                </a:ln>
                <a:solidFill>
                  <a:srgbClr val="000000"/>
                </a:solidFill>
                <a:effectLst/>
                <a:latin typeface="Consolas" panose="020B0609020204030204" pitchFamily="49" charset="0"/>
              </a:rPr>
              <a:t>df.values</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a:ln>
                  <a:noFill/>
                </a:ln>
                <a:solidFill>
                  <a:srgbClr val="0000FF"/>
                </a:solidFill>
                <a:effectLst/>
                <a:latin typeface="Consolas" panose="020B0609020204030204" pitchFamily="49" charset="0"/>
              </a:rPr>
              <a:t>1</a:t>
            </a:r>
            <a:r>
              <a:rPr kumimoji="0" lang="en-US" altLang="en-US" sz="1050" b="0" i="0" u="none" strike="noStrike" cap="none" normalizeH="0" baseline="0" dirty="0">
                <a:ln>
                  <a:noFill/>
                </a:ln>
                <a:solidFill>
                  <a:srgbClr val="000000"/>
                </a:solidFill>
                <a:effectLst/>
                <a:latin typeface="Consolas" panose="020B0609020204030204" pitchFamily="49" charset="0"/>
              </a:rPr>
              <a:t>]</a:t>
            </a:r>
            <a:br>
              <a:rPr kumimoji="0" lang="en-US" altLang="en-US" sz="1050" b="0" i="0" u="none" strike="noStrike" cap="none" normalizeH="0" baseline="0" dirty="0">
                <a:ln>
                  <a:noFill/>
                </a:ln>
                <a:solidFill>
                  <a:srgbClr val="000000"/>
                </a:solidFill>
                <a:effectLst/>
                <a:latin typeface="Consolas" panose="020B0609020204030204" pitchFamily="49" charset="0"/>
              </a:rPr>
            </a:b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0" i="1" u="none" strike="noStrike" cap="none" normalizeH="0" baseline="0" dirty="0">
                <a:ln>
                  <a:noFill/>
                </a:ln>
                <a:solidFill>
                  <a:srgbClr val="808080"/>
                </a:solidFill>
                <a:effectLst/>
                <a:latin typeface="Consolas" panose="020B0609020204030204" pitchFamily="49" charset="0"/>
              </a:rPr>
              <a:t># Plain ordinary least squares</a:t>
            </a:r>
            <a:br>
              <a:rPr kumimoji="0" lang="en-US" altLang="en-US" sz="1050" b="0" i="1" u="none" strike="noStrike" cap="none" normalizeH="0" baseline="0" dirty="0">
                <a:ln>
                  <a:noFill/>
                </a:ln>
                <a:solidFill>
                  <a:srgbClr val="808080"/>
                </a:solidFill>
                <a:effectLst/>
                <a:latin typeface="Consolas" panose="020B0609020204030204" pitchFamily="49" charset="0"/>
              </a:rPr>
            </a:br>
            <a:r>
              <a:rPr kumimoji="0" lang="en-US" altLang="en-US" sz="1050" b="0" i="0" u="none" strike="noStrike" cap="none" normalizeH="0" baseline="0" dirty="0">
                <a:ln>
                  <a:noFill/>
                </a:ln>
                <a:solidFill>
                  <a:srgbClr val="000000"/>
                </a:solidFill>
                <a:effectLst/>
                <a:latin typeface="Consolas" panose="020B0609020204030204" pitchFamily="49" charset="0"/>
              </a:rPr>
              <a:t>fit = </a:t>
            </a:r>
            <a:r>
              <a:rPr kumimoji="0" lang="en-US" altLang="en-US" sz="1050" b="0" i="0" u="none" strike="noStrike" cap="none" normalizeH="0" baseline="0" dirty="0" err="1">
                <a:ln>
                  <a:noFill/>
                </a:ln>
                <a:solidFill>
                  <a:srgbClr val="000000"/>
                </a:solidFill>
                <a:effectLst/>
                <a:latin typeface="Consolas" panose="020B0609020204030204" pitchFamily="49" charset="0"/>
              </a:rPr>
              <a:t>LinearRegression</a:t>
            </a:r>
            <a:r>
              <a:rPr kumimoji="0" lang="en-US" altLang="en-US" sz="1050" b="0" i="0" u="none" strike="noStrike" cap="none" normalizeH="0" baseline="0" dirty="0">
                <a:ln>
                  <a:noFill/>
                </a:ln>
                <a:solidFill>
                  <a:srgbClr val="000000"/>
                </a:solidFill>
                <a:effectLst/>
                <a:latin typeface="Consolas" panose="020B0609020204030204" pitchFamily="49" charset="0"/>
              </a:rPr>
              <a:t>().fit(X, Y)</a:t>
            </a:r>
            <a:br>
              <a:rPr kumimoji="0" lang="en-US" altLang="en-US" sz="1050" b="0" i="0" u="none" strike="noStrike" cap="none" normalizeH="0" baseline="0" dirty="0">
                <a:ln>
                  <a:noFill/>
                </a:ln>
                <a:solidFill>
                  <a:srgbClr val="000000"/>
                </a:solidFill>
                <a:effectLst/>
                <a:latin typeface="Consolas" panose="020B0609020204030204" pitchFamily="49" charset="0"/>
              </a:rPr>
            </a:b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0" i="1" u="none" strike="noStrike" cap="none" normalizeH="0" baseline="0" dirty="0">
                <a:ln>
                  <a:noFill/>
                </a:ln>
                <a:solidFill>
                  <a:srgbClr val="808080"/>
                </a:solidFill>
                <a:effectLst/>
                <a:latin typeface="Consolas" panose="020B0609020204030204" pitchFamily="49" charset="0"/>
              </a:rPr>
              <a:t># Print "m" and "b" coefficients</a:t>
            </a:r>
            <a:br>
              <a:rPr kumimoji="0" lang="en-US" altLang="en-US" sz="1050" b="0" i="1" u="none" strike="noStrike" cap="none" normalizeH="0" baseline="0" dirty="0">
                <a:ln>
                  <a:noFill/>
                </a:ln>
                <a:solidFill>
                  <a:srgbClr val="808080"/>
                </a:solidFill>
                <a:effectLst/>
                <a:latin typeface="Consolas" panose="020B0609020204030204" pitchFamily="49" charset="0"/>
              </a:rPr>
            </a:br>
            <a:r>
              <a:rPr kumimoji="0" lang="en-US" altLang="en-US" sz="1050" b="0" i="0" u="none" strike="noStrike" cap="none" normalizeH="0" baseline="0" dirty="0">
                <a:ln>
                  <a:noFill/>
                </a:ln>
                <a:solidFill>
                  <a:srgbClr val="000080"/>
                </a:solidFill>
                <a:effectLst/>
                <a:latin typeface="Consolas" panose="020B0609020204030204" pitchFamily="49" charset="0"/>
              </a:rPr>
              <a:t>print</a:t>
            </a:r>
            <a:r>
              <a:rPr kumimoji="0" lang="en-US" altLang="en-US" sz="1050" b="0" i="0" u="none" strike="noStrike" cap="none" normalizeH="0" baseline="0" dirty="0">
                <a:ln>
                  <a:noFill/>
                </a:ln>
                <a:solidFill>
                  <a:srgbClr val="000000"/>
                </a:solidFill>
                <a:effectLst/>
                <a:latin typeface="Consolas" panose="020B0609020204030204" pitchFamily="49" charset="0"/>
              </a:rPr>
              <a:t>(</a:t>
            </a:r>
            <a:r>
              <a:rPr kumimoji="0" lang="en-US" altLang="en-US" sz="1050" b="1" i="0" u="none" strike="noStrike" cap="none" normalizeH="0" baseline="0" dirty="0">
                <a:ln>
                  <a:noFill/>
                </a:ln>
                <a:solidFill>
                  <a:srgbClr val="008080"/>
                </a:solidFill>
                <a:effectLst/>
                <a:latin typeface="Consolas" panose="020B0609020204030204" pitchFamily="49" charset="0"/>
              </a:rPr>
              <a:t>"m = {0}"</a:t>
            </a:r>
            <a:r>
              <a:rPr kumimoji="0" lang="en-US" altLang="en-US" sz="1050" b="0" i="0" u="none" strike="noStrike" cap="none" normalizeH="0" baseline="0" dirty="0">
                <a:ln>
                  <a:noFill/>
                </a:ln>
                <a:solidFill>
                  <a:srgbClr val="000000"/>
                </a:solidFill>
                <a:effectLst/>
                <a:latin typeface="Consolas" panose="020B0609020204030204" pitchFamily="49" charset="0"/>
              </a:rPr>
              <a:t>.format(fit.</a:t>
            </a:r>
            <a:r>
              <a:rPr kumimoji="0" lang="en-US" altLang="en-US" sz="1050" b="0" i="0" u="none" strike="noStrike" cap="none" normalizeH="0" baseline="0" dirty="0" err="1">
                <a:ln>
                  <a:noFill/>
                </a:ln>
                <a:solidFill>
                  <a:srgbClr val="000000"/>
                </a:solidFill>
                <a:effectLst/>
                <a:latin typeface="Consolas" panose="020B0609020204030204" pitchFamily="49" charset="0"/>
              </a:rPr>
              <a:t>coef</a:t>
            </a:r>
            <a:r>
              <a:rPr kumimoji="0" lang="en-US" altLang="en-US" sz="1050" b="0" i="0" u="none" strike="noStrike" cap="none" normalizeH="0" baseline="0" dirty="0">
                <a:ln>
                  <a:noFill/>
                </a:ln>
                <a:solidFill>
                  <a:srgbClr val="000000"/>
                </a:solidFill>
                <a:effectLst/>
                <a:latin typeface="Consolas" panose="020B0609020204030204" pitchFamily="49" charset="0"/>
              </a:rPr>
              <a:t>_.flatten()))</a:t>
            </a: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0" i="0" u="none" strike="noStrike" cap="none" normalizeH="0" baseline="0" dirty="0">
                <a:ln>
                  <a:noFill/>
                </a:ln>
                <a:solidFill>
                  <a:srgbClr val="000080"/>
                </a:solidFill>
                <a:effectLst/>
                <a:latin typeface="Consolas" panose="020B0609020204030204" pitchFamily="49" charset="0"/>
              </a:rPr>
              <a:t>print</a:t>
            </a:r>
            <a:r>
              <a:rPr kumimoji="0" lang="en-US" altLang="en-US" sz="1050" b="0" i="0" u="none" strike="noStrike" cap="none" normalizeH="0" baseline="0" dirty="0">
                <a:ln>
                  <a:noFill/>
                </a:ln>
                <a:solidFill>
                  <a:srgbClr val="000000"/>
                </a:solidFill>
                <a:effectLst/>
                <a:latin typeface="Consolas" panose="020B0609020204030204" pitchFamily="49" charset="0"/>
              </a:rPr>
              <a:t>(</a:t>
            </a:r>
            <a:r>
              <a:rPr kumimoji="0" lang="en-US" altLang="en-US" sz="1050" b="1" i="0" u="none" strike="noStrike" cap="none" normalizeH="0" baseline="0" dirty="0">
                <a:ln>
                  <a:noFill/>
                </a:ln>
                <a:solidFill>
                  <a:srgbClr val="008080"/>
                </a:solidFill>
                <a:effectLst/>
                <a:latin typeface="Consolas" panose="020B0609020204030204" pitchFamily="49" charset="0"/>
              </a:rPr>
              <a:t>"b = {0}"</a:t>
            </a:r>
            <a:r>
              <a:rPr kumimoji="0" lang="en-US" altLang="en-US" sz="1050" b="0" i="0" u="none" strike="noStrike" cap="none" normalizeH="0" baseline="0" dirty="0">
                <a:ln>
                  <a:noFill/>
                </a:ln>
                <a:solidFill>
                  <a:srgbClr val="000000"/>
                </a:solidFill>
                <a:effectLst/>
                <a:latin typeface="Consolas" panose="020B0609020204030204" pitchFamily="49" charset="0"/>
              </a:rPr>
              <a:t>.format(</a:t>
            </a:r>
            <a:r>
              <a:rPr kumimoji="0" lang="en-US" altLang="en-US" sz="1050" b="0" i="0" u="none" strike="noStrike" cap="none" normalizeH="0" baseline="0" dirty="0" err="1">
                <a:ln>
                  <a:noFill/>
                </a:ln>
                <a:solidFill>
                  <a:srgbClr val="000000"/>
                </a:solidFill>
                <a:effectLst/>
                <a:latin typeface="Consolas" panose="020B0609020204030204" pitchFamily="49" charset="0"/>
              </a:rPr>
              <a:t>fit.intercept_.flatten</a:t>
            </a:r>
            <a:r>
              <a:rPr kumimoji="0" lang="en-US" altLang="en-US" sz="1050" b="0" i="0" u="none" strike="noStrike" cap="none" normalizeH="0" baseline="0" dirty="0">
                <a:ln>
                  <a:noFill/>
                </a:ln>
                <a:solidFill>
                  <a:srgbClr val="000000"/>
                </a:solidFill>
                <a:effectLst/>
                <a:latin typeface="Consolas" panose="020B0609020204030204" pitchFamily="49"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13295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83C3-851F-43C3-A645-04F2D7F193DD}"/>
              </a:ext>
            </a:extLst>
          </p:cNvPr>
          <p:cNvSpPr>
            <a:spLocks noGrp="1"/>
          </p:cNvSpPr>
          <p:nvPr>
            <p:ph type="title"/>
          </p:nvPr>
        </p:nvSpPr>
        <p:spPr/>
        <p:txBody>
          <a:bodyPr>
            <a:normAutofit/>
          </a:bodyPr>
          <a:lstStyle/>
          <a:p>
            <a:r>
              <a:rPr lang="en-US" dirty="0"/>
              <a:t>Exercise: “There’s No Correlation”</a:t>
            </a:r>
          </a:p>
        </p:txBody>
      </p:sp>
      <p:sp>
        <p:nvSpPr>
          <p:cNvPr id="3" name="Content Placeholder 2">
            <a:extLst>
              <a:ext uri="{FF2B5EF4-FFF2-40B4-BE49-F238E27FC236}">
                <a16:creationId xmlns:a16="http://schemas.microsoft.com/office/drawing/2014/main" id="{32DF3B55-045A-4CD7-AF08-53EFC219ED5E}"/>
              </a:ext>
            </a:extLst>
          </p:cNvPr>
          <p:cNvSpPr>
            <a:spLocks noGrp="1"/>
          </p:cNvSpPr>
          <p:nvPr>
            <p:ph sz="quarter" idx="10"/>
          </p:nvPr>
        </p:nvSpPr>
        <p:spPr>
          <a:xfrm>
            <a:off x="521207" y="1514475"/>
            <a:ext cx="4428210" cy="3977640"/>
          </a:xfrm>
        </p:spPr>
        <p:txBody>
          <a:bodyPr>
            <a:normAutofit fontScale="92500" lnSpcReduction="20000"/>
          </a:bodyPr>
          <a:lstStyle/>
          <a:p>
            <a:r>
              <a:rPr lang="en-US" dirty="0"/>
              <a:t>What if we converted the data to be binary, showing whether a failure occurred or not occurred, by separating each instance into its own record?</a:t>
            </a:r>
          </a:p>
          <a:p>
            <a:r>
              <a:rPr lang="en-US" dirty="0"/>
              <a:t>This reduces the domain of output variables to “0” and “1” creating a binary model. </a:t>
            </a:r>
          </a:p>
          <a:p>
            <a:r>
              <a:rPr lang="en-US" dirty="0"/>
              <a:t>Is a story now becoming clear? What model can we use to predict probability of failure at a given temperature?  </a:t>
            </a:r>
          </a:p>
          <a:p>
            <a:endParaRPr lang="en-US" dirty="0"/>
          </a:p>
        </p:txBody>
      </p:sp>
      <p:pic>
        <p:nvPicPr>
          <p:cNvPr id="13314" name="Picture 2">
            <a:extLst>
              <a:ext uri="{FF2B5EF4-FFF2-40B4-BE49-F238E27FC236}">
                <a16:creationId xmlns:a16="http://schemas.microsoft.com/office/drawing/2014/main" id="{2336E555-BB0A-4B1B-AE36-6A20A18F52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80047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a:extLst>
              <a:ext uri="{FF2B5EF4-FFF2-40B4-BE49-F238E27FC236}">
                <a16:creationId xmlns:a16="http://schemas.microsoft.com/office/drawing/2014/main" id="{402C404E-D7FA-4D70-93E5-9F9175E0C0DD}"/>
              </a:ext>
            </a:extLst>
          </p:cNvPr>
          <p:cNvGraphicFramePr>
            <a:graphicFrameLocks noChangeAspect="1"/>
          </p:cNvGraphicFramePr>
          <p:nvPr/>
        </p:nvGraphicFramePr>
        <p:xfrm>
          <a:off x="5616575" y="1514475"/>
          <a:ext cx="1905000" cy="4962525"/>
        </p:xfrm>
        <a:graphic>
          <a:graphicData uri="http://schemas.openxmlformats.org/presentationml/2006/ole">
            <mc:AlternateContent xmlns:mc="http://schemas.openxmlformats.org/markup-compatibility/2006">
              <mc:Choice xmlns:v="urn:schemas-microsoft-com:vml" Requires="v">
                <p:oleObj name="Worksheet" r:id="rId3" imgW="1904861" imgH="4962343" progId="Excel.Sheet.12">
                  <p:embed/>
                </p:oleObj>
              </mc:Choice>
              <mc:Fallback>
                <p:oleObj name="Worksheet" r:id="rId3" imgW="1904861" imgH="4962343" progId="Excel.Sheet.12">
                  <p:embed/>
                  <p:pic>
                    <p:nvPicPr>
                      <p:cNvPr id="5" name="Object 4">
                        <a:extLst>
                          <a:ext uri="{FF2B5EF4-FFF2-40B4-BE49-F238E27FC236}">
                            <a16:creationId xmlns:a16="http://schemas.microsoft.com/office/drawing/2014/main" id="{402C404E-D7FA-4D70-93E5-9F9175E0C0DD}"/>
                          </a:ext>
                        </a:extLst>
                      </p:cNvPr>
                      <p:cNvPicPr/>
                      <p:nvPr/>
                    </p:nvPicPr>
                    <p:blipFill>
                      <a:blip r:embed="rId4"/>
                      <a:stretch>
                        <a:fillRect/>
                      </a:stretch>
                    </p:blipFill>
                    <p:spPr>
                      <a:xfrm>
                        <a:off x="5616575" y="1514475"/>
                        <a:ext cx="1905000" cy="4962525"/>
                      </a:xfrm>
                      <a:prstGeom prst="rect">
                        <a:avLst/>
                      </a:prstGeom>
                    </p:spPr>
                  </p:pic>
                </p:oleObj>
              </mc:Fallback>
            </mc:AlternateContent>
          </a:graphicData>
        </a:graphic>
      </p:graphicFrame>
    </p:spTree>
    <p:extLst>
      <p:ext uri="{BB962C8B-B14F-4D97-AF65-F5344CB8AC3E}">
        <p14:creationId xmlns:p14="http://schemas.microsoft.com/office/powerpoint/2010/main" val="876188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a:t>
            </a:r>
            <a:br>
              <a:rPr lang="en-US" sz="4400" dirty="0">
                <a:solidFill>
                  <a:schemeClr val="bg1"/>
                </a:solidFill>
              </a:rPr>
            </a:br>
            <a:r>
              <a:rPr lang="en-US" sz="4400" dirty="0">
                <a:solidFill>
                  <a:schemeClr val="bg1"/>
                </a:solidFill>
              </a:rPr>
              <a:t>Logistic Regression Fundamentals</a:t>
            </a:r>
          </a:p>
        </p:txBody>
      </p:sp>
    </p:spTree>
    <p:extLst>
      <p:ext uri="{BB962C8B-B14F-4D97-AF65-F5344CB8AC3E}">
        <p14:creationId xmlns:p14="http://schemas.microsoft.com/office/powerpoint/2010/main" val="11765503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83C3-851F-43C3-A645-04F2D7F193DD}"/>
              </a:ext>
            </a:extLst>
          </p:cNvPr>
          <p:cNvSpPr>
            <a:spLocks noGrp="1"/>
          </p:cNvSpPr>
          <p:nvPr>
            <p:ph type="title"/>
          </p:nvPr>
        </p:nvSpPr>
        <p:spPr/>
        <p:txBody>
          <a:bodyPr>
            <a:normAutofit/>
          </a:bodyPr>
          <a:lstStyle/>
          <a:p>
            <a:r>
              <a:rPr lang="en-US" dirty="0"/>
              <a:t>Exercise: “There’s No Correlation”</a:t>
            </a:r>
          </a:p>
        </p:txBody>
      </p:sp>
      <p:sp>
        <p:nvSpPr>
          <p:cNvPr id="3" name="Content Placeholder 2">
            <a:extLst>
              <a:ext uri="{FF2B5EF4-FFF2-40B4-BE49-F238E27FC236}">
                <a16:creationId xmlns:a16="http://schemas.microsoft.com/office/drawing/2014/main" id="{32DF3B55-045A-4CD7-AF08-53EFC219ED5E}"/>
              </a:ext>
            </a:extLst>
          </p:cNvPr>
          <p:cNvSpPr>
            <a:spLocks noGrp="1"/>
          </p:cNvSpPr>
          <p:nvPr>
            <p:ph sz="quarter" idx="10"/>
          </p:nvPr>
        </p:nvSpPr>
        <p:spPr>
          <a:xfrm>
            <a:off x="539495" y="1435608"/>
            <a:ext cx="4428210" cy="5041392"/>
          </a:xfrm>
        </p:spPr>
        <p:txBody>
          <a:bodyPr>
            <a:normAutofit/>
          </a:bodyPr>
          <a:lstStyle/>
          <a:p>
            <a:r>
              <a:rPr lang="en-US" dirty="0"/>
              <a:t>Logistic regression might be the best way to model this risk. </a:t>
            </a:r>
          </a:p>
          <a:p>
            <a:r>
              <a:rPr lang="en-US" dirty="0"/>
              <a:t>Even though we lack freezing temperature data, the logistic regression points to a high probability of risk for O-ring failure.</a:t>
            </a:r>
          </a:p>
          <a:p>
            <a:r>
              <a:rPr lang="en-US" dirty="0"/>
              <a:t>If our launch is going to happen in freezing temperatures, this does not bode well. </a:t>
            </a:r>
          </a:p>
          <a:p>
            <a:endParaRPr lang="en-US" dirty="0"/>
          </a:p>
        </p:txBody>
      </p:sp>
      <p:pic>
        <p:nvPicPr>
          <p:cNvPr id="13314" name="Picture 2">
            <a:extLst>
              <a:ext uri="{FF2B5EF4-FFF2-40B4-BE49-F238E27FC236}">
                <a16:creationId xmlns:a16="http://schemas.microsoft.com/office/drawing/2014/main" id="{2336E555-BB0A-4B1B-AE36-6A20A18F52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80047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a:extLst>
              <a:ext uri="{FF2B5EF4-FFF2-40B4-BE49-F238E27FC236}">
                <a16:creationId xmlns:a16="http://schemas.microsoft.com/office/drawing/2014/main" id="{402C404E-D7FA-4D70-93E5-9F9175E0C0DD}"/>
              </a:ext>
            </a:extLst>
          </p:cNvPr>
          <p:cNvGraphicFramePr>
            <a:graphicFrameLocks noChangeAspect="1"/>
          </p:cNvGraphicFramePr>
          <p:nvPr/>
        </p:nvGraphicFramePr>
        <p:xfrm>
          <a:off x="5616575" y="1514475"/>
          <a:ext cx="1905000" cy="4962525"/>
        </p:xfrm>
        <a:graphic>
          <a:graphicData uri="http://schemas.openxmlformats.org/presentationml/2006/ole">
            <mc:AlternateContent xmlns:mc="http://schemas.openxmlformats.org/markup-compatibility/2006">
              <mc:Choice xmlns:v="urn:schemas-microsoft-com:vml" Requires="v">
                <p:oleObj name="Worksheet" r:id="rId3" imgW="1904861" imgH="4962343" progId="Excel.Sheet.12">
                  <p:embed/>
                </p:oleObj>
              </mc:Choice>
              <mc:Fallback>
                <p:oleObj name="Worksheet" r:id="rId3" imgW="1904861" imgH="4962343" progId="Excel.Sheet.12">
                  <p:embed/>
                  <p:pic>
                    <p:nvPicPr>
                      <p:cNvPr id="5" name="Object 4">
                        <a:extLst>
                          <a:ext uri="{FF2B5EF4-FFF2-40B4-BE49-F238E27FC236}">
                            <a16:creationId xmlns:a16="http://schemas.microsoft.com/office/drawing/2014/main" id="{402C404E-D7FA-4D70-93E5-9F9175E0C0DD}"/>
                          </a:ext>
                        </a:extLst>
                      </p:cNvPr>
                      <p:cNvPicPr/>
                      <p:nvPr/>
                    </p:nvPicPr>
                    <p:blipFill>
                      <a:blip r:embed="rId4"/>
                      <a:stretch>
                        <a:fillRect/>
                      </a:stretch>
                    </p:blipFill>
                    <p:spPr>
                      <a:xfrm>
                        <a:off x="5616575" y="1514475"/>
                        <a:ext cx="1905000" cy="4962525"/>
                      </a:xfrm>
                      <a:prstGeom prst="rect">
                        <a:avLst/>
                      </a:prstGeom>
                    </p:spPr>
                  </p:pic>
                </p:oleObj>
              </mc:Fallback>
            </mc:AlternateContent>
          </a:graphicData>
        </a:graphic>
      </p:graphicFrame>
    </p:spTree>
    <p:extLst>
      <p:ext uri="{BB962C8B-B14F-4D97-AF65-F5344CB8AC3E}">
        <p14:creationId xmlns:p14="http://schemas.microsoft.com/office/powerpoint/2010/main" val="39221684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83C3-851F-43C3-A645-04F2D7F193DD}"/>
              </a:ext>
            </a:extLst>
          </p:cNvPr>
          <p:cNvSpPr>
            <a:spLocks noGrp="1"/>
          </p:cNvSpPr>
          <p:nvPr>
            <p:ph type="title"/>
          </p:nvPr>
        </p:nvSpPr>
        <p:spPr/>
        <p:txBody>
          <a:bodyPr>
            <a:normAutofit/>
          </a:bodyPr>
          <a:lstStyle/>
          <a:p>
            <a:r>
              <a:rPr lang="en-US" dirty="0"/>
              <a:t>Exercise: “There’s No Correlation”</a:t>
            </a:r>
          </a:p>
        </p:txBody>
      </p:sp>
      <p:sp>
        <p:nvSpPr>
          <p:cNvPr id="3" name="Content Placeholder 2">
            <a:extLst>
              <a:ext uri="{FF2B5EF4-FFF2-40B4-BE49-F238E27FC236}">
                <a16:creationId xmlns:a16="http://schemas.microsoft.com/office/drawing/2014/main" id="{32DF3B55-045A-4CD7-AF08-53EFC219ED5E}"/>
              </a:ext>
            </a:extLst>
          </p:cNvPr>
          <p:cNvSpPr>
            <a:spLocks noGrp="1"/>
          </p:cNvSpPr>
          <p:nvPr>
            <p:ph sz="quarter" idx="10"/>
          </p:nvPr>
        </p:nvSpPr>
        <p:spPr>
          <a:xfrm>
            <a:off x="539494" y="1435608"/>
            <a:ext cx="6385347" cy="4974336"/>
          </a:xfrm>
        </p:spPr>
        <p:txBody>
          <a:bodyPr>
            <a:normAutofit fontScale="92500"/>
          </a:bodyPr>
          <a:lstStyle/>
          <a:p>
            <a:r>
              <a:rPr lang="en-US" dirty="0"/>
              <a:t>This is exactly what happened to the space shuttle Challenger on January 28, 1986, and if you already have not figured out already, we are doing the analysis. </a:t>
            </a:r>
          </a:p>
          <a:p>
            <a:r>
              <a:rPr lang="en-US" dirty="0"/>
              <a:t>Through a series of unfortunate events, only partial data was accessible and omitted non-failure data, which showed a correlation with temperature and O-ring failure. </a:t>
            </a:r>
          </a:p>
          <a:p>
            <a:r>
              <a:rPr lang="en-US" dirty="0"/>
              <a:t>The analysis we just did should have happened before the accident, but unfortunately it occurred afterwards. </a:t>
            </a:r>
          </a:p>
          <a:p>
            <a:r>
              <a:rPr lang="en-US" dirty="0"/>
              <a:t>We will learn later about how biases, class imbalance, and broken data can derail machine learning and statistical models. </a:t>
            </a:r>
          </a:p>
          <a:p>
            <a:endParaRPr lang="en-US" dirty="0"/>
          </a:p>
        </p:txBody>
      </p:sp>
      <p:pic>
        <p:nvPicPr>
          <p:cNvPr id="6" name="Picture 5" descr="A picture containing smoke, weapon, transport, dark&#10;&#10;Description automatically generated">
            <a:extLst>
              <a:ext uri="{FF2B5EF4-FFF2-40B4-BE49-F238E27FC236}">
                <a16:creationId xmlns:a16="http://schemas.microsoft.com/office/drawing/2014/main" id="{FA95F23F-305E-4A68-9084-254424216EC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355328" y="1328224"/>
            <a:ext cx="4190746" cy="3409544"/>
          </a:xfrm>
          <a:prstGeom prst="rect">
            <a:avLst/>
          </a:prstGeom>
        </p:spPr>
      </p:pic>
      <p:sp>
        <p:nvSpPr>
          <p:cNvPr id="7" name="TextBox 6">
            <a:extLst>
              <a:ext uri="{FF2B5EF4-FFF2-40B4-BE49-F238E27FC236}">
                <a16:creationId xmlns:a16="http://schemas.microsoft.com/office/drawing/2014/main" id="{399FE4AF-DF98-4118-AB3C-3D0F1AF0FB33}"/>
              </a:ext>
            </a:extLst>
          </p:cNvPr>
          <p:cNvSpPr txBox="1"/>
          <p:nvPr/>
        </p:nvSpPr>
        <p:spPr>
          <a:xfrm>
            <a:off x="9023606" y="4807881"/>
            <a:ext cx="2628900" cy="1200329"/>
          </a:xfrm>
          <a:prstGeom prst="rect">
            <a:avLst/>
          </a:prstGeom>
        </p:spPr>
        <p:txBody>
          <a:bodyPr vert="horz" wrap="square" lIns="91440" tIns="45720" rIns="91440" bIns="45720" rtlCol="0">
            <a:spAutoFit/>
          </a:bodyPr>
          <a:lstStyle/>
          <a:p>
            <a:r>
              <a:rPr lang="en-US" sz="1200" i="1" dirty="0"/>
              <a:t>The space shuttle Challenger just moments before disaster on January 28, 1986 (above) and Richard Feynman famously demonstrating O-ring failure with a glass of ice water (left). </a:t>
            </a:r>
          </a:p>
        </p:txBody>
      </p:sp>
      <p:pic>
        <p:nvPicPr>
          <p:cNvPr id="10244" name="Picture 4" descr="The Scientific Odyssey | Richard feynman, Challenger explosion, Condensed  matter physics">
            <a:extLst>
              <a:ext uri="{FF2B5EF4-FFF2-40B4-BE49-F238E27FC236}">
                <a16:creationId xmlns:a16="http://schemas.microsoft.com/office/drawing/2014/main" id="{580B9447-B8A7-4EC7-8B9C-71A3F1C50E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401" y="3205843"/>
            <a:ext cx="1924528" cy="2657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37294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58B1B-4D09-4412-BD27-F88326FB8174}"/>
              </a:ext>
            </a:extLst>
          </p:cNvPr>
          <p:cNvSpPr>
            <a:spLocks noGrp="1"/>
          </p:cNvSpPr>
          <p:nvPr>
            <p:ph type="title"/>
          </p:nvPr>
        </p:nvSpPr>
        <p:spPr>
          <a:xfrm>
            <a:off x="521207" y="448056"/>
            <a:ext cx="10045193" cy="640080"/>
          </a:xfrm>
        </p:spPr>
        <p:txBody>
          <a:bodyPr>
            <a:normAutofit/>
          </a:bodyPr>
          <a:lstStyle/>
          <a:p>
            <a:r>
              <a:rPr lang="en-US" dirty="0"/>
              <a:t>Space Shuttle Challenger: Logistic Regression Source Code</a:t>
            </a:r>
          </a:p>
        </p:txBody>
      </p:sp>
      <p:sp>
        <p:nvSpPr>
          <p:cNvPr id="4" name="Rectangle 1">
            <a:extLst>
              <a:ext uri="{FF2B5EF4-FFF2-40B4-BE49-F238E27FC236}">
                <a16:creationId xmlns:a16="http://schemas.microsoft.com/office/drawing/2014/main" id="{F2CF1911-3123-4CD2-9C42-40BE2594A0E7}"/>
              </a:ext>
            </a:extLst>
          </p:cNvPr>
          <p:cNvSpPr>
            <a:spLocks noChangeArrowheads="1"/>
          </p:cNvSpPr>
          <p:nvPr/>
        </p:nvSpPr>
        <p:spPr bwMode="auto">
          <a:xfrm>
            <a:off x="2413689" y="1440072"/>
            <a:ext cx="7364622" cy="49398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numpy</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as </a:t>
            </a:r>
            <a:r>
              <a:rPr kumimoji="0" lang="en-US" altLang="en-US" sz="900" b="0" i="0" u="none" strike="noStrike" cap="none" normalizeH="0" baseline="0" dirty="0">
                <a:ln>
                  <a:noFill/>
                </a:ln>
                <a:solidFill>
                  <a:srgbClr val="000000"/>
                </a:solidFill>
                <a:effectLst/>
                <a:latin typeface="Consolas" panose="020B0609020204030204" pitchFamily="49" charset="0"/>
              </a:rPr>
              <a:t>np</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a:ln>
                  <a:noFill/>
                </a:ln>
                <a:solidFill>
                  <a:srgbClr val="000000"/>
                </a:solidFill>
                <a:effectLst/>
                <a:latin typeface="Consolas" panose="020B0609020204030204" pitchFamily="49" charset="0"/>
              </a:rPr>
              <a:t>pandas </a:t>
            </a:r>
            <a:r>
              <a:rPr kumimoji="0" lang="en-US" altLang="en-US" sz="900" b="1" i="0" u="none" strike="noStrike" cap="none" normalizeH="0" baseline="0" dirty="0">
                <a:ln>
                  <a:noFill/>
                </a:ln>
                <a:solidFill>
                  <a:srgbClr val="000080"/>
                </a:solidFill>
                <a:effectLst/>
                <a:latin typeface="Consolas" panose="020B0609020204030204" pitchFamily="49" charset="0"/>
              </a:rPr>
              <a:t>as </a:t>
            </a:r>
            <a:r>
              <a:rPr kumimoji="0" lang="en-US" altLang="en-US" sz="900" b="0" i="0" u="none" strike="noStrike" cap="none" normalizeH="0" baseline="0" dirty="0">
                <a:ln>
                  <a:noFill/>
                </a:ln>
                <a:solidFill>
                  <a:srgbClr val="000000"/>
                </a:solidFill>
                <a:effectLst/>
                <a:latin typeface="Consolas" panose="020B0609020204030204" pitchFamily="49" charset="0"/>
              </a:rPr>
              <a:t>pd</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plotly.graph_objects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as </a:t>
            </a:r>
            <a:r>
              <a:rPr kumimoji="0" lang="en-US" altLang="en-US" sz="900" b="0" i="0" u="none" strike="noStrike" cap="none" normalizeH="0" baseline="0" dirty="0">
                <a:ln>
                  <a:noFill/>
                </a:ln>
                <a:solidFill>
                  <a:srgbClr val="000000"/>
                </a:solidFill>
                <a:effectLst/>
                <a:latin typeface="Consolas" panose="020B0609020204030204" pitchFamily="49" charset="0"/>
              </a:rPr>
              <a:t>go</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from </a:t>
            </a:r>
            <a:r>
              <a:rPr kumimoji="0" lang="en-US" altLang="en-US" sz="900" b="0" i="0" u="none" strike="noStrike" cap="none" normalizeH="0" baseline="0" dirty="0" err="1">
                <a:ln>
                  <a:noFill/>
                </a:ln>
                <a:solidFill>
                  <a:srgbClr val="000000"/>
                </a:solidFill>
                <a:effectLst/>
                <a:latin typeface="Consolas" panose="020B0609020204030204" pitchFamily="49" charset="0"/>
              </a:rPr>
              <a:t>sklearn.linear_model</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LogisticRegression</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Load the data</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df = </a:t>
            </a:r>
            <a:r>
              <a:rPr kumimoji="0" lang="en-US" altLang="en-US" sz="900" b="0" i="0" u="none" strike="noStrike" cap="none" normalizeH="0" baseline="0" dirty="0" err="1">
                <a:ln>
                  <a:noFill/>
                </a:ln>
                <a:solidFill>
                  <a:srgbClr val="000000"/>
                </a:solidFill>
                <a:effectLst/>
                <a:latin typeface="Consolas" panose="020B0609020204030204" pitchFamily="49" charset="0"/>
              </a:rPr>
              <a:t>pd.read_csv</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i="0" u="none" strike="noStrike" cap="none" normalizeH="0" baseline="0" dirty="0">
                <a:ln>
                  <a:noFill/>
                </a:ln>
                <a:solidFill>
                  <a:srgbClr val="008080"/>
                </a:solidFill>
                <a:effectLst/>
                <a:latin typeface="Consolas" panose="020B0609020204030204" pitchFamily="49" charset="0"/>
              </a:rPr>
              <a:t>https://bit.ly/2DgjTk5</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delimiter</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Duplicate and convert records to have binary outcomes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df = </a:t>
            </a:r>
            <a:r>
              <a:rPr kumimoji="0" lang="en-US" altLang="en-US" sz="900" b="0" i="0" u="none" strike="noStrike" cap="none" normalizeH="0" baseline="0" dirty="0" err="1">
                <a:ln>
                  <a:noFill/>
                </a:ln>
                <a:solidFill>
                  <a:srgbClr val="000000"/>
                </a:solidFill>
                <a:effectLst/>
                <a:latin typeface="Consolas" panose="020B0609020204030204" pitchFamily="49" charset="0"/>
              </a:rPr>
              <a:t>df.loc</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df.index.repeat</a:t>
            </a:r>
            <a:r>
              <a:rPr kumimoji="0" lang="en-US" altLang="en-US" sz="900" b="0" i="0" u="none" strike="noStrike" cap="none" normalizeH="0" baseline="0" dirty="0">
                <a:ln>
                  <a:noFill/>
                </a:ln>
                <a:solidFill>
                  <a:srgbClr val="000000"/>
                </a:solidFill>
                <a:effectLst/>
                <a:latin typeface="Consolas" panose="020B0609020204030204" pitchFamily="49" charset="0"/>
              </a:rPr>
              <a:t>(df[</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1" i="0" u="none" strike="noStrike" cap="none" normalizeH="0" baseline="0" dirty="0" err="1">
                <a:ln>
                  <a:noFill/>
                </a:ln>
                <a:solidFill>
                  <a:srgbClr val="008080"/>
                </a:solidFill>
                <a:effectLst/>
                <a:latin typeface="Consolas" panose="020B0609020204030204" pitchFamily="49" charset="0"/>
              </a:rPr>
              <a:t>o_ring_failures</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0" i="0" u="none" strike="noStrike" cap="none" normalizeH="0" baseline="0" dirty="0">
                <a:ln>
                  <a:noFill/>
                </a:ln>
                <a:solidFill>
                  <a:srgbClr val="000000"/>
                </a:solidFill>
                <a:effectLst/>
                <a:latin typeface="Consolas" panose="020B0609020204030204" pitchFamily="49" charset="0"/>
              </a:rPr>
              <a:t>])].append(df[df[</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1" i="0" u="none" strike="noStrike" cap="none" normalizeH="0" baseline="0" dirty="0" err="1">
                <a:ln>
                  <a:noFill/>
                </a:ln>
                <a:solidFill>
                  <a:srgbClr val="008080"/>
                </a:solidFill>
                <a:effectLst/>
                <a:latin typeface="Consolas" panose="020B0609020204030204" pitchFamily="49" charset="0"/>
              </a:rPr>
              <a:t>o_ring_failures</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df.loc</a:t>
            </a:r>
            <a:r>
              <a:rPr kumimoji="0" lang="en-US" altLang="en-US" sz="900" b="0" i="0" u="none" strike="noStrike" cap="none" normalizeH="0" baseline="0" dirty="0">
                <a:ln>
                  <a:noFill/>
                </a:ln>
                <a:solidFill>
                  <a:srgbClr val="000000"/>
                </a:solidFill>
                <a:effectLst/>
                <a:latin typeface="Consolas" panose="020B0609020204030204" pitchFamily="49" charset="0"/>
              </a:rPr>
              <a:t>[(df[</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1" i="0" u="none" strike="noStrike" cap="none" normalizeH="0" baseline="0" dirty="0" err="1">
                <a:ln>
                  <a:noFill/>
                </a:ln>
                <a:solidFill>
                  <a:srgbClr val="008080"/>
                </a:solidFill>
                <a:effectLst/>
                <a:latin typeface="Consolas" panose="020B0609020204030204" pitchFamily="49" charset="0"/>
              </a:rPr>
              <a:t>o_ring_failures</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1" i="0" u="none" strike="noStrike" cap="none" normalizeH="0" baseline="0" dirty="0" err="1">
                <a:ln>
                  <a:noFill/>
                </a:ln>
                <a:solidFill>
                  <a:srgbClr val="008080"/>
                </a:solidFill>
                <a:effectLst/>
                <a:latin typeface="Consolas" panose="020B0609020204030204" pitchFamily="49" charset="0"/>
              </a:rPr>
              <a:t>o_ring_failures</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Extract input variables (all rows, all columns but last column)</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X = </a:t>
            </a:r>
            <a:r>
              <a:rPr kumimoji="0" lang="en-US" altLang="en-US" sz="900" b="0" i="0" u="none" strike="noStrike" cap="none" normalizeH="0" baseline="0" dirty="0" err="1">
                <a:ln>
                  <a:noFill/>
                </a:ln>
                <a:solidFill>
                  <a:srgbClr val="000000"/>
                </a:solidFill>
                <a:effectLst/>
                <a:latin typeface="Consolas" panose="020B0609020204030204" pitchFamily="49" charset="0"/>
              </a:rPr>
              <a:t>df.values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Extract output column (all rows, last column)\</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Y = </a:t>
            </a:r>
            <a:r>
              <a:rPr kumimoji="0" lang="en-US" altLang="en-US" sz="900" b="0" i="0" u="none" strike="noStrike" cap="none" normalizeH="0" baseline="0" dirty="0" err="1">
                <a:ln>
                  <a:noFill/>
                </a:ln>
                <a:solidFill>
                  <a:srgbClr val="000000"/>
                </a:solidFill>
                <a:effectLst/>
                <a:latin typeface="Consolas" panose="020B0609020204030204" pitchFamily="49" charset="0"/>
              </a:rPr>
              <a:t>df.values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model = </a:t>
            </a:r>
            <a:r>
              <a:rPr kumimoji="0" lang="en-US" altLang="en-US" sz="900" b="0" i="0" u="none" strike="noStrike" cap="none" normalizeH="0" baseline="0" dirty="0" err="1">
                <a:ln>
                  <a:noFill/>
                </a:ln>
                <a:solidFill>
                  <a:srgbClr val="000000"/>
                </a:solidFill>
                <a:effectLst/>
                <a:latin typeface="Consolas" panose="020B0609020204030204" pitchFamily="49" charset="0"/>
              </a:rPr>
              <a:t>LogisticRegression</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model.fit</a:t>
            </a:r>
            <a:r>
              <a:rPr kumimoji="0" lang="en-US" altLang="en-US" sz="900" b="0" i="0" u="none" strike="noStrike" cap="none" normalizeH="0" baseline="0" dirty="0">
                <a:ln>
                  <a:noFill/>
                </a:ln>
                <a:solidFill>
                  <a:srgbClr val="000000"/>
                </a:solidFill>
                <a:effectLst/>
                <a:latin typeface="Consolas" panose="020B0609020204030204" pitchFamily="49" charset="0"/>
              </a:rPr>
              <a:t>(X, Y)</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Print "m" and "b" coefficients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"m = {0}"</a:t>
            </a:r>
            <a:r>
              <a:rPr kumimoji="0" lang="en-US" altLang="en-US" sz="900" b="0" i="0" u="none" strike="noStrike" cap="none" normalizeH="0" baseline="0" dirty="0">
                <a:ln>
                  <a:noFill/>
                </a:ln>
                <a:solidFill>
                  <a:srgbClr val="000000"/>
                </a:solidFill>
                <a:effectLst/>
                <a:latin typeface="Consolas" panose="020B0609020204030204" pitchFamily="49" charset="0"/>
              </a:rPr>
              <a:t>.format(model.</a:t>
            </a:r>
            <a:r>
              <a:rPr kumimoji="0" lang="en-US" altLang="en-US" sz="900" b="0" i="0" u="none" strike="noStrike" cap="none" normalizeH="0" baseline="0" dirty="0" err="1">
                <a:ln>
                  <a:noFill/>
                </a:ln>
                <a:solidFill>
                  <a:srgbClr val="000000"/>
                </a:solidFill>
                <a:effectLst/>
                <a:latin typeface="Consolas" panose="020B0609020204030204" pitchFamily="49" charset="0"/>
              </a:rPr>
              <a:t>coef</a:t>
            </a:r>
            <a:r>
              <a:rPr kumimoji="0" lang="en-US" altLang="en-US" sz="900" b="0" i="0" u="none" strike="noStrike" cap="none" normalizeH="0" baseline="0" dirty="0">
                <a:ln>
                  <a:noFill/>
                </a:ln>
                <a:solidFill>
                  <a:srgbClr val="000000"/>
                </a:solidFill>
                <a:effectLst/>
                <a:latin typeface="Consolas" panose="020B0609020204030204" pitchFamily="49" charset="0"/>
              </a:rPr>
              <a:t>_.flatten()))</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"b = {0}"</a:t>
            </a:r>
            <a:r>
              <a:rPr kumimoji="0" lang="en-US" altLang="en-US" sz="900" b="0" i="0" u="none" strike="noStrike" cap="none" normalizeH="0" baseline="0" dirty="0">
                <a:ln>
                  <a:noFill/>
                </a:ln>
                <a:solidFill>
                  <a:srgbClr val="000000"/>
                </a:solidFill>
                <a:effectLst/>
                <a:latin typeface="Consolas" panose="020B0609020204030204" pitchFamily="49" charset="0"/>
              </a:rPr>
              <a:t>.format(</a:t>
            </a:r>
            <a:r>
              <a:rPr kumimoji="0" lang="en-US" altLang="en-US" sz="900" b="0" i="0" u="none" strike="noStrike" cap="none" normalizeH="0" baseline="0" dirty="0" err="1">
                <a:ln>
                  <a:noFill/>
                </a:ln>
                <a:solidFill>
                  <a:srgbClr val="000000"/>
                </a:solidFill>
                <a:effectLst/>
                <a:latin typeface="Consolas" panose="020B0609020204030204" pitchFamily="49" charset="0"/>
              </a:rPr>
              <a:t>model.intercept_.flatten</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Plot results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fig = </a:t>
            </a:r>
            <a:r>
              <a:rPr kumimoji="0" lang="en-US" altLang="en-US" sz="900" b="0" i="0" u="none" strike="noStrike" cap="none" normalizeH="0" baseline="0" dirty="0" err="1">
                <a:ln>
                  <a:noFill/>
                </a:ln>
                <a:solidFill>
                  <a:srgbClr val="000000"/>
                </a:solidFill>
                <a:effectLst/>
                <a:latin typeface="Consolas" panose="020B0609020204030204" pitchFamily="49" charset="0"/>
              </a:rPr>
              <a:t>go.Figure</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fig.add_trace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go.Scatter</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660099"/>
                </a:solidFill>
                <a:effectLst/>
                <a:latin typeface="Consolas" panose="020B0609020204030204" pitchFamily="49" charset="0"/>
              </a:rPr>
              <a:t>x</a:t>
            </a:r>
            <a:r>
              <a:rPr kumimoji="0" lang="en-US" altLang="en-US" sz="900" b="0" i="0" u="none" strike="noStrike" cap="none" normalizeH="0" baseline="0" dirty="0">
                <a:ln>
                  <a:noFill/>
                </a:ln>
                <a:solidFill>
                  <a:srgbClr val="000000"/>
                </a:solidFill>
                <a:effectLst/>
                <a:latin typeface="Consolas" panose="020B0609020204030204" pitchFamily="49" charset="0"/>
              </a:rPr>
              <a:t>=df[</a:t>
            </a:r>
            <a:r>
              <a:rPr kumimoji="0" lang="en-US" altLang="en-US" sz="900" b="1" i="0" u="none" strike="noStrike" cap="none" normalizeH="0" baseline="0" dirty="0">
                <a:ln>
                  <a:noFill/>
                </a:ln>
                <a:solidFill>
                  <a:srgbClr val="008080"/>
                </a:solidFill>
                <a:effectLst/>
                <a:latin typeface="Consolas" panose="020B0609020204030204" pitchFamily="49" charset="0"/>
              </a:rPr>
              <a:t>"temperature"</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y </a:t>
            </a:r>
            <a:r>
              <a:rPr kumimoji="0" lang="en-US" altLang="en-US" sz="900" b="0" i="0" u="none" strike="noStrike" cap="none" normalizeH="0" baseline="0" dirty="0">
                <a:ln>
                  <a:noFill/>
                </a:ln>
                <a:solidFill>
                  <a:srgbClr val="000000"/>
                </a:solidFill>
                <a:effectLst/>
                <a:latin typeface="Consolas" panose="020B0609020204030204" pitchFamily="49" charset="0"/>
              </a:rPr>
              <a:t>= df[</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1" i="0" u="none" strike="noStrike" cap="none" normalizeH="0" baseline="0" dirty="0" err="1">
                <a:ln>
                  <a:noFill/>
                </a:ln>
                <a:solidFill>
                  <a:srgbClr val="008080"/>
                </a:solidFill>
                <a:effectLst/>
                <a:latin typeface="Consolas" panose="020B0609020204030204" pitchFamily="49" charset="0"/>
              </a:rPr>
              <a:t>o_ring_failures</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mode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'markers'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name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"Observations"</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fig.add_trace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go.Scatter</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660099"/>
                </a:solidFill>
                <a:effectLst/>
                <a:latin typeface="Consolas" panose="020B0609020204030204" pitchFamily="49" charset="0"/>
              </a:rPr>
              <a:t>x</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np.arange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0.0</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90.0</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y</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model.predict_proba</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np.arange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0.0</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90.0</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).reshape(-</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mode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'lines'</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name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'Logistic Regression'</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fig.show</a:t>
            </a:r>
            <a:r>
              <a:rPr kumimoji="0" lang="en-US" altLang="en-US" sz="900" b="0" i="0" u="none" strike="noStrike" cap="none" normalizeH="0" baseline="0" dirty="0">
                <a:ln>
                  <a:noFill/>
                </a:ln>
                <a:solidFill>
                  <a:srgbClr val="000000"/>
                </a:solidFill>
                <a:effectLst/>
                <a:latin typeface="Consolas" panose="020B06090202040302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308785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III</a:t>
            </a:r>
            <a:br>
              <a:rPr lang="en-US" sz="4800" dirty="0">
                <a:solidFill>
                  <a:schemeClr val="bg1"/>
                </a:solidFill>
              </a:rPr>
            </a:br>
            <a:r>
              <a:rPr lang="en-US" sz="4800" dirty="0">
                <a:solidFill>
                  <a:schemeClr val="bg1"/>
                </a:solidFill>
              </a:rPr>
              <a:t>Preparing and Rescaling Data</a:t>
            </a:r>
          </a:p>
        </p:txBody>
      </p:sp>
    </p:spTree>
    <p:extLst>
      <p:ext uri="{BB962C8B-B14F-4D97-AF65-F5344CB8AC3E}">
        <p14:creationId xmlns:p14="http://schemas.microsoft.com/office/powerpoint/2010/main" val="32195880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Normalization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995512" cy="4974336"/>
          </a:xfrm>
        </p:spPr>
        <p:txBody>
          <a:bodyPr>
            <a:normAutofit fontScale="92500" lnSpcReduction="20000"/>
          </a:bodyPr>
          <a:lstStyle/>
          <a:p>
            <a:pPr>
              <a:spcAft>
                <a:spcPts val="2000"/>
              </a:spcAft>
            </a:pPr>
            <a:r>
              <a:rPr lang="en-US" b="1" dirty="0">
                <a:solidFill>
                  <a:srgbClr val="FF0000"/>
                </a:solidFill>
              </a:rPr>
              <a:t>Normalization </a:t>
            </a:r>
            <a:r>
              <a:rPr lang="en-US" b="1" dirty="0">
                <a:solidFill>
                  <a:schemeClr val="tx1"/>
                </a:solidFill>
              </a:rPr>
              <a:t>is scaling and converting the values of each variable, so they are relatively close together. </a:t>
            </a:r>
          </a:p>
          <a:p>
            <a:pPr marL="285750" indent="-285750">
              <a:spcAft>
                <a:spcPts val="2000"/>
              </a:spcAft>
              <a:buFont typeface="Arial" panose="020B0604020202020204" pitchFamily="34" charset="0"/>
              <a:buChar char="•"/>
            </a:pPr>
            <a:r>
              <a:rPr lang="en-US" dirty="0">
                <a:solidFill>
                  <a:schemeClr val="tx1"/>
                </a:solidFill>
              </a:rPr>
              <a:t>Imagine you had a variable </a:t>
            </a:r>
            <a:r>
              <a:rPr lang="en-US" b="1" i="1" dirty="0">
                <a:solidFill>
                  <a:schemeClr val="tx1"/>
                </a:solidFill>
              </a:rPr>
              <a:t>age</a:t>
            </a:r>
            <a:r>
              <a:rPr lang="en-US" dirty="0">
                <a:solidFill>
                  <a:schemeClr val="tx1"/>
                </a:solidFill>
              </a:rPr>
              <a:t> whose values typically range in 0-99. </a:t>
            </a:r>
          </a:p>
          <a:p>
            <a:pPr marL="285750" indent="-285750">
              <a:spcAft>
                <a:spcPts val="2000"/>
              </a:spcAft>
              <a:buFont typeface="Arial" panose="020B0604020202020204" pitchFamily="34" charset="0"/>
              <a:buChar char="•"/>
            </a:pPr>
            <a:r>
              <a:rPr lang="en-US" dirty="0">
                <a:solidFill>
                  <a:schemeClr val="tx1"/>
                </a:solidFill>
              </a:rPr>
              <a:t>But you had another variable </a:t>
            </a:r>
            <a:r>
              <a:rPr lang="en-US" b="1" i="1" dirty="0">
                <a:solidFill>
                  <a:schemeClr val="tx1"/>
                </a:solidFill>
              </a:rPr>
              <a:t>income</a:t>
            </a:r>
            <a:r>
              <a:rPr lang="en-US" dirty="0">
                <a:solidFill>
                  <a:schemeClr val="tx1"/>
                </a:solidFill>
              </a:rPr>
              <a:t> that typically ranges from 30,000 to 1,000,000.</a:t>
            </a:r>
          </a:p>
          <a:p>
            <a:pPr marL="285750" indent="-285750">
              <a:spcAft>
                <a:spcPts val="2000"/>
              </a:spcAft>
              <a:buFont typeface="Arial" panose="020B0604020202020204" pitchFamily="34" charset="0"/>
              <a:buChar char="•"/>
            </a:pPr>
            <a:r>
              <a:rPr lang="en-US" dirty="0">
                <a:solidFill>
                  <a:schemeClr val="tx1"/>
                </a:solidFill>
              </a:rPr>
              <a:t>Because these ranges are so drastically different, fitting a model is not going to be productive until you transform them somehow. </a:t>
            </a:r>
          </a:p>
          <a:p>
            <a:pPr>
              <a:spcAft>
                <a:spcPts val="2000"/>
              </a:spcAft>
            </a:pPr>
            <a:r>
              <a:rPr lang="en-US" b="1" dirty="0">
                <a:solidFill>
                  <a:schemeClr val="tx1"/>
                </a:solidFill>
              </a:rPr>
              <a:t>There are a variety of techniques you can employ from linear scaling to fitting to a standard normal distribution. </a:t>
            </a:r>
            <a:endParaRPr lang="en-US" b="1"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5" name="Picture 4" descr="A close up of a remote control&#10;&#10;Description automatically generated">
            <a:extLst>
              <a:ext uri="{FF2B5EF4-FFF2-40B4-BE49-F238E27FC236}">
                <a16:creationId xmlns:a16="http://schemas.microsoft.com/office/drawing/2014/main" id="{533C81AB-9E30-43E9-A818-6F031532A9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71602" y="1435608"/>
            <a:ext cx="3880413" cy="2586942"/>
          </a:xfrm>
          <a:prstGeom prst="rect">
            <a:avLst/>
          </a:prstGeom>
        </p:spPr>
      </p:pic>
    </p:spTree>
    <p:extLst>
      <p:ext uri="{BB962C8B-B14F-4D97-AF65-F5344CB8AC3E}">
        <p14:creationId xmlns:p14="http://schemas.microsoft.com/office/powerpoint/2010/main" val="33133897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2F889-876D-4170-A0BA-CB69FAECC8B8}"/>
              </a:ext>
            </a:extLst>
          </p:cNvPr>
          <p:cNvSpPr>
            <a:spLocks noGrp="1"/>
          </p:cNvSpPr>
          <p:nvPr>
            <p:ph type="title"/>
          </p:nvPr>
        </p:nvSpPr>
        <p:spPr/>
        <p:txBody>
          <a:bodyPr>
            <a:normAutofit/>
          </a:bodyPr>
          <a:lstStyle/>
          <a:p>
            <a:r>
              <a:rPr lang="en-US" dirty="0"/>
              <a:t>Rescaling</a:t>
            </a:r>
          </a:p>
        </p:txBody>
      </p:sp>
      <p:sp>
        <p:nvSpPr>
          <p:cNvPr id="3" name="Rectangle 1">
            <a:extLst>
              <a:ext uri="{FF2B5EF4-FFF2-40B4-BE49-F238E27FC236}">
                <a16:creationId xmlns:a16="http://schemas.microsoft.com/office/drawing/2014/main" id="{BC9C684B-D654-45F5-9A7C-9A18B02BF463}"/>
              </a:ext>
            </a:extLst>
          </p:cNvPr>
          <p:cNvSpPr>
            <a:spLocks noChangeArrowheads="1"/>
          </p:cNvSpPr>
          <p:nvPr/>
        </p:nvSpPr>
        <p:spPr bwMode="auto">
          <a:xfrm>
            <a:off x="6224590" y="1350176"/>
            <a:ext cx="5291138" cy="25545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80"/>
                </a:solidFill>
                <a:effectLst/>
                <a:latin typeface="JetBrains Mono"/>
              </a:rPr>
              <a:t>import </a:t>
            </a:r>
            <a:r>
              <a:rPr kumimoji="0" lang="en-US" altLang="en-US" sz="1000" b="0" i="0" u="none" strike="noStrike" cap="none" normalizeH="0" baseline="0" dirty="0">
                <a:ln>
                  <a:noFill/>
                </a:ln>
                <a:solidFill>
                  <a:srgbClr val="000000"/>
                </a:solidFill>
                <a:effectLst/>
                <a:latin typeface="JetBrains Mono"/>
              </a:rPr>
              <a:t>pandas </a:t>
            </a:r>
            <a:r>
              <a:rPr kumimoji="0" lang="en-US" altLang="en-US" sz="1000" b="1" i="0" u="none" strike="noStrike" cap="none" normalizeH="0" baseline="0" dirty="0">
                <a:ln>
                  <a:noFill/>
                </a:ln>
                <a:solidFill>
                  <a:srgbClr val="000080"/>
                </a:solidFill>
                <a:effectLst/>
                <a:latin typeface="JetBrains Mono"/>
              </a:rPr>
              <a:t>as </a:t>
            </a:r>
            <a:r>
              <a:rPr kumimoji="0" lang="en-US" altLang="en-US" sz="1000" b="0" i="0" u="none" strike="noStrike" cap="none" normalizeH="0" baseline="0" dirty="0">
                <a:ln>
                  <a:noFill/>
                </a:ln>
                <a:solidFill>
                  <a:srgbClr val="000000"/>
                </a:solidFill>
                <a:effectLst/>
                <a:latin typeface="JetBrains Mono"/>
              </a:rPr>
              <a:t>pd</a:t>
            </a:r>
            <a:br>
              <a:rPr kumimoji="0" lang="en-US" altLang="en-US" sz="1000" b="0" i="0" u="none" strike="noStrike" cap="none" normalizeH="0" baseline="0" dirty="0">
                <a:ln>
                  <a:noFill/>
                </a:ln>
                <a:solidFill>
                  <a:srgbClr val="000000"/>
                </a:solidFill>
                <a:effectLst/>
                <a:latin typeface="JetBrains Mono"/>
              </a:rPr>
            </a:br>
            <a:r>
              <a:rPr kumimoji="0" lang="en-US" altLang="en-US" sz="1000" b="1" i="0" u="none" strike="noStrike" cap="none" normalizeH="0" baseline="0" dirty="0">
                <a:ln>
                  <a:noFill/>
                </a:ln>
                <a:solidFill>
                  <a:srgbClr val="000080"/>
                </a:solidFill>
                <a:effectLst/>
                <a:latin typeface="JetBrains Mono"/>
              </a:rPr>
              <a:t>from </a:t>
            </a:r>
            <a:r>
              <a:rPr kumimoji="0" lang="en-US" altLang="en-US" sz="1000" b="0" i="0" u="none" strike="noStrike" cap="none" normalizeH="0" baseline="0" dirty="0" err="1">
                <a:ln>
                  <a:noFill/>
                </a:ln>
                <a:solidFill>
                  <a:srgbClr val="000000"/>
                </a:solidFill>
                <a:effectLst/>
                <a:latin typeface="JetBrains Mono"/>
              </a:rPr>
              <a:t>sklearn.preprocessing</a:t>
            </a:r>
            <a:r>
              <a:rPr kumimoji="0" lang="en-US" altLang="en-US" sz="1000" b="0" i="0" u="none" strike="noStrike" cap="none" normalizeH="0" baseline="0" dirty="0">
                <a:ln>
                  <a:noFill/>
                </a:ln>
                <a:solidFill>
                  <a:srgbClr val="000000"/>
                </a:solidFill>
                <a:effectLst/>
                <a:latin typeface="JetBrains Mono"/>
              </a:rPr>
              <a:t> </a:t>
            </a:r>
            <a:r>
              <a:rPr kumimoji="0" lang="en-US" altLang="en-US" sz="1000" b="1" i="0" u="none" strike="noStrike" cap="none" normalizeH="0" baseline="0" dirty="0">
                <a:ln>
                  <a:noFill/>
                </a:ln>
                <a:solidFill>
                  <a:srgbClr val="000080"/>
                </a:solidFill>
                <a:effectLst/>
                <a:latin typeface="JetBrains Mono"/>
              </a:rPr>
              <a:t>import </a:t>
            </a:r>
            <a:r>
              <a:rPr kumimoji="0" lang="en-US" altLang="en-US" sz="1000" b="0" i="0" u="none" strike="noStrike" cap="none" normalizeH="0" baseline="0" dirty="0" err="1">
                <a:ln>
                  <a:noFill/>
                </a:ln>
                <a:solidFill>
                  <a:srgbClr val="000000"/>
                </a:solidFill>
                <a:effectLst/>
                <a:latin typeface="JetBrains Mono"/>
              </a:rPr>
              <a:t>MinMaxScaler</a:t>
            </a:r>
            <a:br>
              <a:rPr kumimoji="0" lang="en-US" altLang="en-US" sz="1000" b="0" i="0" u="none" strike="noStrike" cap="none" normalizeH="0" baseline="0" dirty="0">
                <a:ln>
                  <a:noFill/>
                </a:ln>
                <a:solidFill>
                  <a:srgbClr val="000000"/>
                </a:solidFill>
                <a:effectLst/>
                <a:latin typeface="JetBrains Mono"/>
              </a:rPr>
            </a:br>
            <a:br>
              <a:rPr kumimoji="0" lang="en-US" altLang="en-US" sz="1000" b="1" i="0" u="none" strike="noStrike" cap="none" normalizeH="0" baseline="0" dirty="0">
                <a:ln>
                  <a:noFill/>
                </a:ln>
                <a:solidFill>
                  <a:srgbClr val="008080"/>
                </a:solidFill>
                <a:effectLst/>
                <a:latin typeface="JetBrains Mono"/>
              </a:rPr>
            </a:br>
            <a:r>
              <a:rPr kumimoji="0" lang="en-US" altLang="en-US" sz="1000" b="0" i="0" u="none" strike="noStrike" cap="none" normalizeH="0" baseline="0" dirty="0">
                <a:ln>
                  <a:noFill/>
                </a:ln>
                <a:solidFill>
                  <a:srgbClr val="000000"/>
                </a:solidFill>
                <a:effectLst/>
                <a:latin typeface="JetBrains Mono"/>
              </a:rPr>
              <a:t>df = </a:t>
            </a:r>
            <a:r>
              <a:rPr kumimoji="0" lang="en-US" altLang="en-US" sz="1000" b="0" i="0" u="none" strike="noStrike" cap="none" normalizeH="0" baseline="0" dirty="0" err="1">
                <a:ln>
                  <a:noFill/>
                </a:ln>
                <a:solidFill>
                  <a:srgbClr val="000000"/>
                </a:solidFill>
                <a:effectLst/>
                <a:latin typeface="JetBrains Mono"/>
              </a:rPr>
              <a:t>pd.read_csv</a:t>
            </a:r>
            <a:r>
              <a:rPr kumimoji="0" lang="en-US" altLang="en-US" sz="1000" b="0" i="0" u="none" strike="noStrike" cap="none" normalizeH="0" baseline="0" dirty="0">
                <a:ln>
                  <a:noFill/>
                </a:ln>
                <a:solidFill>
                  <a:srgbClr val="000000"/>
                </a:solidFill>
                <a:effectLst/>
                <a:latin typeface="JetBrains Mono"/>
              </a:rPr>
              <a:t>(</a:t>
            </a:r>
            <a:r>
              <a:rPr kumimoji="0" lang="en-US" altLang="en-US" sz="1000" b="1" i="0" u="none" strike="noStrike" cap="none" normalizeH="0" baseline="0" dirty="0">
                <a:ln>
                  <a:noFill/>
                </a:ln>
                <a:solidFill>
                  <a:srgbClr val="008080"/>
                </a:solidFill>
                <a:effectLst/>
                <a:latin typeface="JetBrains Mono"/>
              </a:rPr>
              <a:t>'https://bit.ly/33iTfS9'</a:t>
            </a:r>
            <a:r>
              <a:rPr kumimoji="0" lang="en-US" altLang="en-US" sz="1000" b="0" i="0" u="none" strike="noStrike" cap="none" normalizeH="0" baseline="0" dirty="0">
                <a:ln>
                  <a:noFill/>
                </a:ln>
                <a:solidFill>
                  <a:srgbClr val="000000"/>
                </a:solidFill>
                <a:effectLst/>
                <a:latin typeface="JetBrains Mono"/>
              </a:rPr>
              <a:t>, </a:t>
            </a:r>
            <a:r>
              <a:rPr kumimoji="0" lang="en-US" altLang="en-US" sz="1000" b="0" i="0" u="none" strike="noStrike" cap="none" normalizeH="0" baseline="0" dirty="0">
                <a:ln>
                  <a:noFill/>
                </a:ln>
                <a:solidFill>
                  <a:srgbClr val="660099"/>
                </a:solidFill>
                <a:effectLst/>
                <a:latin typeface="JetBrains Mono"/>
              </a:rPr>
              <a:t>delimiter</a:t>
            </a:r>
            <a:r>
              <a:rPr kumimoji="0" lang="en-US" altLang="en-US" sz="1000" b="0" i="0" u="none" strike="noStrike" cap="none" normalizeH="0" baseline="0" dirty="0">
                <a:ln>
                  <a:noFill/>
                </a:ln>
                <a:solidFill>
                  <a:srgbClr val="000000"/>
                </a:solidFill>
                <a:effectLst/>
                <a:latin typeface="JetBrains Mono"/>
              </a:rPr>
              <a:t>=</a:t>
            </a:r>
            <a:r>
              <a:rPr kumimoji="0" lang="en-US" altLang="en-US" sz="1000" b="1" i="0" u="none" strike="noStrike" cap="none" normalizeH="0" baseline="0" dirty="0">
                <a:ln>
                  <a:noFill/>
                </a:ln>
                <a:solidFill>
                  <a:srgbClr val="008080"/>
                </a:solidFill>
                <a:effectLst/>
                <a:latin typeface="JetBrains Mono"/>
              </a:rPr>
              <a:t>","</a:t>
            </a:r>
            <a:r>
              <a:rPr kumimoji="0" lang="en-US" altLang="en-US" sz="1000" b="0" i="0" u="none" strike="noStrike" cap="none" normalizeH="0" baseline="0" dirty="0">
                <a:ln>
                  <a:noFill/>
                </a:ln>
                <a:solidFill>
                  <a:srgbClr val="000000"/>
                </a:solidFill>
                <a:effectLst/>
                <a:latin typeface="JetBrains Mono"/>
              </a:rPr>
              <a:t>)</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r>
              <a:rPr kumimoji="0" lang="en-US" altLang="en-US" sz="1000" b="0" i="1" u="none" strike="noStrike" cap="none" normalizeH="0" baseline="0" dirty="0">
                <a:ln>
                  <a:noFill/>
                </a:ln>
                <a:solidFill>
                  <a:srgbClr val="808080"/>
                </a:solidFill>
                <a:effectLst/>
                <a:latin typeface="JetBrains Mono"/>
              </a:rPr>
              <a:t># Extract input variables (all rows, all columns but last column)</a:t>
            </a:r>
            <a:br>
              <a:rPr kumimoji="0" lang="en-US" altLang="en-US" sz="1000" b="0" i="1" u="none" strike="noStrike" cap="none" normalizeH="0" baseline="0" dirty="0">
                <a:ln>
                  <a:noFill/>
                </a:ln>
                <a:solidFill>
                  <a:srgbClr val="808080"/>
                </a:solidFill>
                <a:effectLst/>
                <a:latin typeface="JetBrains Mono"/>
              </a:rPr>
            </a:br>
            <a:r>
              <a:rPr kumimoji="0" lang="en-US" altLang="en-US" sz="1000" b="0" i="0" u="none" strike="noStrike" cap="none" normalizeH="0" baseline="0" dirty="0">
                <a:ln>
                  <a:noFill/>
                </a:ln>
                <a:solidFill>
                  <a:srgbClr val="000000"/>
                </a:solidFill>
                <a:effectLst/>
                <a:latin typeface="JetBrains Mono"/>
              </a:rPr>
              <a:t>X = </a:t>
            </a:r>
            <a:r>
              <a:rPr kumimoji="0" lang="en-US" altLang="en-US" sz="1000" b="0" i="0" u="none" strike="noStrike" cap="none" normalizeH="0" baseline="0" dirty="0" err="1">
                <a:ln>
                  <a:noFill/>
                </a:ln>
                <a:solidFill>
                  <a:srgbClr val="000000"/>
                </a:solidFill>
                <a:effectLst/>
                <a:latin typeface="JetBrains Mono"/>
              </a:rPr>
              <a:t>df.values</a:t>
            </a:r>
            <a:r>
              <a:rPr kumimoji="0" lang="en-US" altLang="en-US" sz="1000" b="0" i="0" u="none" strike="noStrike" cap="none" normalizeH="0" baseline="0" dirty="0">
                <a:ln>
                  <a:noFill/>
                </a:ln>
                <a:solidFill>
                  <a:srgbClr val="000000"/>
                </a:solidFill>
                <a:effectLst/>
                <a:latin typeface="JetBrains Mono"/>
              </a:rPr>
              <a:t>[:, :-</a:t>
            </a:r>
            <a:r>
              <a:rPr kumimoji="0" lang="en-US" altLang="en-US" sz="1000" b="0" i="0" u="none" strike="noStrike" cap="none" normalizeH="0" baseline="0" dirty="0">
                <a:ln>
                  <a:noFill/>
                </a:ln>
                <a:solidFill>
                  <a:srgbClr val="0000FF"/>
                </a:solidFill>
                <a:effectLst/>
                <a:latin typeface="JetBrains Mono"/>
              </a:rPr>
              <a:t>1</a:t>
            </a:r>
            <a:r>
              <a:rPr kumimoji="0" lang="en-US" altLang="en-US" sz="1000" b="0" i="0" u="none" strike="noStrike" cap="none" normalizeH="0" baseline="0" dirty="0">
                <a:ln>
                  <a:noFill/>
                </a:ln>
                <a:solidFill>
                  <a:srgbClr val="000000"/>
                </a:solidFill>
                <a:effectLst/>
                <a:latin typeface="JetBrains Mono"/>
              </a:rPr>
              <a:t>]</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r>
              <a:rPr kumimoji="0" lang="en-US" altLang="en-US" sz="1000" b="0" i="1" u="none" strike="noStrike" cap="none" normalizeH="0" baseline="0" dirty="0">
                <a:ln>
                  <a:noFill/>
                </a:ln>
                <a:solidFill>
                  <a:srgbClr val="808080"/>
                </a:solidFill>
                <a:effectLst/>
                <a:latin typeface="JetBrains Mono"/>
              </a:rPr>
              <a:t># Extract output column (all rows, 5th column)</a:t>
            </a:r>
            <a:br>
              <a:rPr kumimoji="0" lang="en-US" altLang="en-US" sz="1000" b="0" i="1" u="none" strike="noStrike" cap="none" normalizeH="0" baseline="0" dirty="0">
                <a:ln>
                  <a:noFill/>
                </a:ln>
                <a:solidFill>
                  <a:srgbClr val="808080"/>
                </a:solidFill>
                <a:effectLst/>
                <a:latin typeface="JetBrains Mono"/>
              </a:rPr>
            </a:br>
            <a:r>
              <a:rPr kumimoji="0" lang="en-US" altLang="en-US" sz="1000" b="0" i="0" u="none" strike="noStrike" cap="none" normalizeH="0" baseline="0" dirty="0">
                <a:ln>
                  <a:noFill/>
                </a:ln>
                <a:solidFill>
                  <a:srgbClr val="000000"/>
                </a:solidFill>
                <a:effectLst/>
                <a:latin typeface="JetBrains Mono"/>
              </a:rPr>
              <a:t>Y = </a:t>
            </a:r>
            <a:r>
              <a:rPr kumimoji="0" lang="en-US" altLang="en-US" sz="1000" b="0" i="0" u="none" strike="noStrike" cap="none" normalizeH="0" baseline="0" dirty="0" err="1">
                <a:ln>
                  <a:noFill/>
                </a:ln>
                <a:solidFill>
                  <a:srgbClr val="000000"/>
                </a:solidFill>
                <a:effectLst/>
                <a:latin typeface="JetBrains Mono"/>
              </a:rPr>
              <a:t>df.values</a:t>
            </a:r>
            <a:r>
              <a:rPr kumimoji="0" lang="en-US" altLang="en-US" sz="1000" b="0" i="0" u="none" strike="noStrike" cap="none" normalizeH="0" baseline="0" dirty="0">
                <a:ln>
                  <a:noFill/>
                </a:ln>
                <a:solidFill>
                  <a:srgbClr val="000000"/>
                </a:solidFill>
                <a:effectLst/>
                <a:latin typeface="JetBrains Mono"/>
              </a:rPr>
              <a:t>[:, </a:t>
            </a:r>
            <a:r>
              <a:rPr kumimoji="0" lang="en-US" altLang="en-US" sz="1000" b="0" i="0" u="none" strike="noStrike" cap="none" normalizeH="0" baseline="0" dirty="0">
                <a:ln>
                  <a:noFill/>
                </a:ln>
                <a:solidFill>
                  <a:srgbClr val="0000FF"/>
                </a:solidFill>
                <a:effectLst/>
                <a:latin typeface="JetBrains Mono"/>
              </a:rPr>
              <a:t>4</a:t>
            </a:r>
            <a:r>
              <a:rPr kumimoji="0" lang="en-US" altLang="en-US" sz="1000" b="0" i="0" u="none" strike="noStrike" cap="none" normalizeH="0" baseline="0" dirty="0">
                <a:ln>
                  <a:noFill/>
                </a:ln>
                <a:solidFill>
                  <a:srgbClr val="000000"/>
                </a:solidFill>
                <a:effectLst/>
                <a:latin typeface="JetBrains Mono"/>
              </a:rPr>
              <a:t>]</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r>
              <a:rPr kumimoji="0" lang="en-US" altLang="en-US" sz="1000" b="0" i="1" u="none" strike="noStrike" cap="none" normalizeH="0" baseline="0" dirty="0">
                <a:ln>
                  <a:noFill/>
                </a:ln>
                <a:solidFill>
                  <a:srgbClr val="808080"/>
                </a:solidFill>
                <a:effectLst/>
                <a:latin typeface="JetBrains Mono"/>
              </a:rPr>
              <a:t># Rescale all the input variables to be between 0 and 1</a:t>
            </a:r>
            <a:br>
              <a:rPr kumimoji="0" lang="en-US" altLang="en-US" sz="1000" b="0" i="1" u="none" strike="noStrike" cap="none" normalizeH="0" baseline="0" dirty="0">
                <a:ln>
                  <a:noFill/>
                </a:ln>
                <a:solidFill>
                  <a:srgbClr val="808080"/>
                </a:solidFill>
                <a:effectLst/>
                <a:latin typeface="JetBrains Mono"/>
              </a:rPr>
            </a:br>
            <a:r>
              <a:rPr kumimoji="0" lang="en-US" altLang="en-US" sz="1000" b="0" i="0" u="none" strike="noStrike" cap="none" normalizeH="0" baseline="0" dirty="0">
                <a:ln>
                  <a:noFill/>
                </a:ln>
                <a:solidFill>
                  <a:srgbClr val="000000"/>
                </a:solidFill>
                <a:effectLst/>
                <a:latin typeface="JetBrains Mono"/>
              </a:rPr>
              <a:t>scaler = </a:t>
            </a:r>
            <a:r>
              <a:rPr kumimoji="0" lang="en-US" altLang="en-US" sz="1000" b="0" i="0" u="none" strike="noStrike" cap="none" normalizeH="0" baseline="0" dirty="0" err="1">
                <a:ln>
                  <a:noFill/>
                </a:ln>
                <a:solidFill>
                  <a:srgbClr val="000000"/>
                </a:solidFill>
                <a:effectLst/>
                <a:latin typeface="JetBrains Mono"/>
              </a:rPr>
              <a:t>MinMaxScaler</a:t>
            </a:r>
            <a:r>
              <a:rPr kumimoji="0" lang="en-US" altLang="en-US" sz="1000" b="0" i="0" u="none" strike="noStrike" cap="none" normalizeH="0" baseline="0" dirty="0">
                <a:ln>
                  <a:noFill/>
                </a:ln>
                <a:solidFill>
                  <a:srgbClr val="000000"/>
                </a:solidFill>
                <a:effectLst/>
                <a:latin typeface="JetBrains Mono"/>
              </a:rPr>
              <a:t>(</a:t>
            </a:r>
            <a:r>
              <a:rPr kumimoji="0" lang="en-US" altLang="en-US" sz="1000" b="0" i="0" u="none" strike="noStrike" cap="none" normalizeH="0" baseline="0" dirty="0" err="1">
                <a:ln>
                  <a:noFill/>
                </a:ln>
                <a:solidFill>
                  <a:srgbClr val="660099"/>
                </a:solidFill>
                <a:effectLst/>
                <a:latin typeface="JetBrains Mono"/>
              </a:rPr>
              <a:t>feature_range</a:t>
            </a:r>
            <a:r>
              <a:rPr kumimoji="0" lang="en-US" altLang="en-US" sz="1000" b="0" i="0" u="none" strike="noStrike" cap="none" normalizeH="0" baseline="0" dirty="0">
                <a:ln>
                  <a:noFill/>
                </a:ln>
                <a:solidFill>
                  <a:srgbClr val="000000"/>
                </a:solidFill>
                <a:effectLst/>
                <a:latin typeface="JetBrains Mono"/>
              </a:rPr>
              <a:t>=(</a:t>
            </a:r>
            <a:r>
              <a:rPr kumimoji="0" lang="en-US" altLang="en-US" sz="1000" b="0" i="0" u="none" strike="noStrike" cap="none" normalizeH="0" baseline="0" dirty="0">
                <a:ln>
                  <a:noFill/>
                </a:ln>
                <a:solidFill>
                  <a:srgbClr val="0000FF"/>
                </a:solidFill>
                <a:effectLst/>
                <a:latin typeface="JetBrains Mono"/>
              </a:rPr>
              <a:t>0.0</a:t>
            </a:r>
            <a:r>
              <a:rPr kumimoji="0" lang="en-US" altLang="en-US" sz="1000" b="0" i="0" u="none" strike="noStrike" cap="none" normalizeH="0" baseline="0" dirty="0">
                <a:ln>
                  <a:noFill/>
                </a:ln>
                <a:solidFill>
                  <a:srgbClr val="000000"/>
                </a:solidFill>
                <a:effectLst/>
                <a:latin typeface="JetBrains Mono"/>
              </a:rPr>
              <a:t>, </a:t>
            </a:r>
            <a:r>
              <a:rPr kumimoji="0" lang="en-US" altLang="en-US" sz="1000" b="0" i="0" u="none" strike="noStrike" cap="none" normalizeH="0" baseline="0" dirty="0">
                <a:ln>
                  <a:noFill/>
                </a:ln>
                <a:solidFill>
                  <a:srgbClr val="0000FF"/>
                </a:solidFill>
                <a:effectLst/>
                <a:latin typeface="JetBrains Mono"/>
              </a:rPr>
              <a:t>1.0</a:t>
            </a:r>
            <a:r>
              <a:rPr kumimoji="0" lang="en-US" altLang="en-US" sz="1000" b="0" i="0" u="none" strike="noStrike" cap="none" normalizeH="0" baseline="0" dirty="0">
                <a:ln>
                  <a:noFill/>
                </a:ln>
                <a:solidFill>
                  <a:srgbClr val="000000"/>
                </a:solidFill>
                <a:effectLst/>
                <a:latin typeface="JetBrains Mono"/>
              </a:rPr>
              <a:t>))</a:t>
            </a:r>
            <a:br>
              <a:rPr kumimoji="0" lang="en-US" altLang="en-US" sz="1000" b="0" i="0" u="none" strike="noStrike" cap="none" normalizeH="0" baseline="0" dirty="0">
                <a:ln>
                  <a:noFill/>
                </a:ln>
                <a:solidFill>
                  <a:srgbClr val="000000"/>
                </a:solidFill>
                <a:effectLst/>
                <a:latin typeface="JetBrains Mono"/>
              </a:rPr>
            </a:br>
            <a:r>
              <a:rPr kumimoji="0" lang="en-US" altLang="en-US" sz="1000" b="0" i="0" u="none" strike="noStrike" cap="none" normalizeH="0" baseline="0" dirty="0" err="1">
                <a:ln>
                  <a:noFill/>
                </a:ln>
                <a:solidFill>
                  <a:srgbClr val="000000"/>
                </a:solidFill>
                <a:effectLst/>
                <a:latin typeface="JetBrains Mono"/>
              </a:rPr>
              <a:t>rescaled_X</a:t>
            </a:r>
            <a:r>
              <a:rPr kumimoji="0" lang="en-US" altLang="en-US" sz="1000" b="0" i="0" u="none" strike="noStrike" cap="none" normalizeH="0" baseline="0" dirty="0">
                <a:ln>
                  <a:noFill/>
                </a:ln>
                <a:solidFill>
                  <a:srgbClr val="000000"/>
                </a:solidFill>
                <a:effectLst/>
                <a:latin typeface="JetBrains Mono"/>
              </a:rPr>
              <a:t> = </a:t>
            </a:r>
            <a:r>
              <a:rPr kumimoji="0" lang="en-US" altLang="en-US" sz="1000" b="0" i="0" u="none" strike="noStrike" cap="none" normalizeH="0" baseline="0" dirty="0" err="1">
                <a:ln>
                  <a:noFill/>
                </a:ln>
                <a:solidFill>
                  <a:srgbClr val="000000"/>
                </a:solidFill>
                <a:effectLst/>
                <a:latin typeface="JetBrains Mono"/>
              </a:rPr>
              <a:t>scaler.fit_transform</a:t>
            </a:r>
            <a:r>
              <a:rPr kumimoji="0" lang="en-US" altLang="en-US" sz="1000" b="0" i="0" u="none" strike="noStrike" cap="none" normalizeH="0" baseline="0" dirty="0">
                <a:ln>
                  <a:noFill/>
                </a:ln>
                <a:solidFill>
                  <a:srgbClr val="000000"/>
                </a:solidFill>
                <a:effectLst/>
                <a:latin typeface="JetBrains Mono"/>
              </a:rPr>
              <a:t>(X)</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r>
              <a:rPr kumimoji="0" lang="en-US" altLang="en-US" sz="1000" b="0" i="0" u="none" strike="noStrike" cap="none" normalizeH="0" baseline="0" dirty="0">
                <a:ln>
                  <a:noFill/>
                </a:ln>
                <a:solidFill>
                  <a:srgbClr val="000080"/>
                </a:solidFill>
                <a:effectLst/>
                <a:latin typeface="JetBrains Mono"/>
              </a:rPr>
              <a:t>print</a:t>
            </a:r>
            <a:r>
              <a:rPr kumimoji="0" lang="en-US" altLang="en-US" sz="1000" b="0" i="0" u="none" strike="noStrike" cap="none" normalizeH="0" baseline="0" dirty="0">
                <a:ln>
                  <a:noFill/>
                </a:ln>
                <a:solidFill>
                  <a:srgbClr val="000000"/>
                </a:solidFill>
                <a:effectLst/>
                <a:latin typeface="JetBrains Mono"/>
              </a:rPr>
              <a:t>(</a:t>
            </a:r>
            <a:r>
              <a:rPr kumimoji="0" lang="en-US" altLang="en-US" sz="1000" b="0" i="0" u="none" strike="noStrike" cap="none" normalizeH="0" baseline="0" dirty="0" err="1">
                <a:ln>
                  <a:noFill/>
                </a:ln>
                <a:solidFill>
                  <a:srgbClr val="000000"/>
                </a:solidFill>
                <a:effectLst/>
                <a:latin typeface="JetBrains Mono"/>
              </a:rPr>
              <a:t>rescaled_X</a:t>
            </a:r>
            <a:r>
              <a:rPr kumimoji="0" lang="en-US" altLang="en-US" sz="1000" b="0" i="0" u="none" strike="noStrike" cap="none" normalizeH="0" baseline="0" dirty="0">
                <a:ln>
                  <a:noFill/>
                </a:ln>
                <a:solidFill>
                  <a:srgbClr val="000000"/>
                </a:solidFill>
                <a:effectLst/>
                <a:latin typeface="JetBrains Mono"/>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AB3107FB-49A4-4F79-8E69-DADD3E39AEB2}"/>
              </a:ext>
            </a:extLst>
          </p:cNvPr>
          <p:cNvSpPr txBox="1"/>
          <p:nvPr/>
        </p:nvSpPr>
        <p:spPr>
          <a:xfrm>
            <a:off x="6224590" y="4166761"/>
            <a:ext cx="4771780" cy="291547"/>
          </a:xfrm>
          <a:prstGeom prst="rect">
            <a:avLst/>
          </a:prstGeom>
        </p:spPr>
        <p:txBody>
          <a:bodyPr vert="horz" wrap="square" lIns="91440" tIns="45720" rIns="91440" bIns="45720" rtlCol="0">
            <a:normAutofit fontScale="77500" lnSpcReduction="20000"/>
          </a:bodyPr>
          <a:lstStyle/>
          <a:p>
            <a:pPr algn="l">
              <a:spcAft>
                <a:spcPts val="2000"/>
              </a:spcAft>
            </a:pPr>
            <a:r>
              <a:rPr lang="en-US" sz="1600" b="1" i="1" dirty="0">
                <a:solidFill>
                  <a:prstClr val="black">
                    <a:lumMod val="75000"/>
                    <a:lumOff val="25000"/>
                  </a:prstClr>
                </a:solidFill>
                <a:latin typeface="Segoe UI" panose="020B0502040204020203" pitchFamily="34" charset="0"/>
                <a:cs typeface="Segoe UI" panose="020B0502040204020203" pitchFamily="34" charset="0"/>
              </a:rPr>
              <a:t>Doing a simple rescale between 0.0 and 1.0 above in scikit-learn</a:t>
            </a:r>
          </a:p>
        </p:txBody>
      </p:sp>
      <p:sp>
        <p:nvSpPr>
          <p:cNvPr id="7" name="Content Placeholder 2">
            <a:extLst>
              <a:ext uri="{FF2B5EF4-FFF2-40B4-BE49-F238E27FC236}">
                <a16:creationId xmlns:a16="http://schemas.microsoft.com/office/drawing/2014/main" id="{9FE961A5-2016-4137-BACD-9AA5BDD5AFA8}"/>
              </a:ext>
            </a:extLst>
          </p:cNvPr>
          <p:cNvSpPr>
            <a:spLocks noGrp="1"/>
          </p:cNvSpPr>
          <p:nvPr>
            <p:ph sz="quarter" idx="10"/>
          </p:nvPr>
        </p:nvSpPr>
        <p:spPr>
          <a:xfrm>
            <a:off x="539496" y="1435608"/>
            <a:ext cx="5427916" cy="4974336"/>
          </a:xfrm>
        </p:spPr>
        <p:txBody>
          <a:bodyPr>
            <a:normAutofit/>
          </a:bodyPr>
          <a:lstStyle/>
          <a:p>
            <a:r>
              <a:rPr lang="en-US" b="1" dirty="0"/>
              <a:t>When you have different fields with varying scales, it can be helpful to </a:t>
            </a:r>
            <a:r>
              <a:rPr lang="en-US" b="1" dirty="0">
                <a:solidFill>
                  <a:srgbClr val="FF0000"/>
                </a:solidFill>
              </a:rPr>
              <a:t>rescale</a:t>
            </a:r>
            <a:r>
              <a:rPr lang="en-US" b="1" dirty="0"/>
              <a:t>, or normalize, the data by compressing it between 0.0 and 1.0. </a:t>
            </a:r>
          </a:p>
          <a:p>
            <a:r>
              <a:rPr lang="en-US" dirty="0"/>
              <a:t>This can be helpful for optimization algorithms that perform training, making it easier to iterate parameters to fit the data more productively. </a:t>
            </a:r>
          </a:p>
          <a:p>
            <a:r>
              <a:rPr lang="en-US" b="1" dirty="0"/>
              <a:t>Note you do not always have to rescale, but sometimes it can give a better result especially for data with fields that vary in scale. </a:t>
            </a:r>
          </a:p>
        </p:txBody>
      </p:sp>
      <p:pic>
        <p:nvPicPr>
          <p:cNvPr id="8" name="Picture 7">
            <a:extLst>
              <a:ext uri="{FF2B5EF4-FFF2-40B4-BE49-F238E27FC236}">
                <a16:creationId xmlns:a16="http://schemas.microsoft.com/office/drawing/2014/main" id="{99DA0B33-8F50-47D7-9854-8F724ACF612B}"/>
              </a:ext>
            </a:extLst>
          </p:cNvPr>
          <p:cNvPicPr>
            <a:picLocks noChangeAspect="1"/>
          </p:cNvPicPr>
          <p:nvPr/>
        </p:nvPicPr>
        <p:blipFill>
          <a:blip r:embed="rId2"/>
          <a:stretch>
            <a:fillRect/>
          </a:stretch>
        </p:blipFill>
        <p:spPr>
          <a:xfrm>
            <a:off x="8610480" y="4767110"/>
            <a:ext cx="2651727" cy="1019365"/>
          </a:xfrm>
          <a:prstGeom prst="rect">
            <a:avLst/>
          </a:prstGeom>
        </p:spPr>
      </p:pic>
      <p:pic>
        <p:nvPicPr>
          <p:cNvPr id="11" name="Picture 10">
            <a:extLst>
              <a:ext uri="{FF2B5EF4-FFF2-40B4-BE49-F238E27FC236}">
                <a16:creationId xmlns:a16="http://schemas.microsoft.com/office/drawing/2014/main" id="{97DB9C76-52AF-41F1-AB1C-69EC7B498C3A}"/>
              </a:ext>
            </a:extLst>
          </p:cNvPr>
          <p:cNvPicPr>
            <a:picLocks noChangeAspect="1"/>
          </p:cNvPicPr>
          <p:nvPr/>
        </p:nvPicPr>
        <p:blipFill>
          <a:blip r:embed="rId3"/>
          <a:stretch>
            <a:fillRect/>
          </a:stretch>
        </p:blipFill>
        <p:spPr>
          <a:xfrm>
            <a:off x="6310314" y="4700856"/>
            <a:ext cx="1011782" cy="1151875"/>
          </a:xfrm>
          <a:prstGeom prst="rect">
            <a:avLst/>
          </a:prstGeom>
        </p:spPr>
      </p:pic>
      <p:cxnSp>
        <p:nvCxnSpPr>
          <p:cNvPr id="13" name="Straight Arrow Connector 12">
            <a:extLst>
              <a:ext uri="{FF2B5EF4-FFF2-40B4-BE49-F238E27FC236}">
                <a16:creationId xmlns:a16="http://schemas.microsoft.com/office/drawing/2014/main" id="{8D478900-294E-49F2-B208-BAE397800117}"/>
              </a:ext>
            </a:extLst>
          </p:cNvPr>
          <p:cNvCxnSpPr/>
          <p:nvPr/>
        </p:nvCxnSpPr>
        <p:spPr>
          <a:xfrm>
            <a:off x="7558088" y="5233930"/>
            <a:ext cx="771525"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8746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2F889-876D-4170-A0BA-CB69FAECC8B8}"/>
              </a:ext>
            </a:extLst>
          </p:cNvPr>
          <p:cNvSpPr>
            <a:spLocks noGrp="1"/>
          </p:cNvSpPr>
          <p:nvPr>
            <p:ph type="title"/>
          </p:nvPr>
        </p:nvSpPr>
        <p:spPr/>
        <p:txBody>
          <a:bodyPr/>
          <a:lstStyle/>
          <a:p>
            <a:r>
              <a:rPr lang="en-US" dirty="0"/>
              <a:t>Standardization</a:t>
            </a:r>
          </a:p>
        </p:txBody>
      </p:sp>
      <p:sp>
        <p:nvSpPr>
          <p:cNvPr id="3" name="Content Placeholder 2">
            <a:extLst>
              <a:ext uri="{FF2B5EF4-FFF2-40B4-BE49-F238E27FC236}">
                <a16:creationId xmlns:a16="http://schemas.microsoft.com/office/drawing/2014/main" id="{24F29624-4D5A-468B-BD76-36D136009040}"/>
              </a:ext>
            </a:extLst>
          </p:cNvPr>
          <p:cNvSpPr>
            <a:spLocks noGrp="1"/>
          </p:cNvSpPr>
          <p:nvPr>
            <p:ph sz="quarter" idx="10"/>
          </p:nvPr>
        </p:nvSpPr>
        <p:spPr>
          <a:xfrm>
            <a:off x="539495" y="1435608"/>
            <a:ext cx="5789867" cy="3977640"/>
          </a:xfrm>
        </p:spPr>
        <p:txBody>
          <a:bodyPr/>
          <a:lstStyle/>
          <a:p>
            <a:r>
              <a:rPr lang="en-US" b="1" dirty="0">
                <a:solidFill>
                  <a:srgbClr val="FF0000"/>
                </a:solidFill>
              </a:rPr>
              <a:t>Standardization</a:t>
            </a:r>
            <a:r>
              <a:rPr lang="en-US" b="1" dirty="0"/>
              <a:t> is transforming numeric variables to fit a standard normal distribution (with a mean of 0 and standard deviation of 1) and express each value in standard deviations.</a:t>
            </a:r>
          </a:p>
          <a:p>
            <a:r>
              <a:rPr lang="en-US" dirty="0"/>
              <a:t>It can be preferable to rescaling, if the data can assume a normal distribution for each variable.</a:t>
            </a:r>
          </a:p>
          <a:p>
            <a:r>
              <a:rPr lang="en-US" dirty="0"/>
              <a:t>In other words, standardization is finding the z-scores for each variable. </a:t>
            </a:r>
          </a:p>
        </p:txBody>
      </p:sp>
      <p:sp>
        <p:nvSpPr>
          <p:cNvPr id="4" name="Rectangle 1">
            <a:extLst>
              <a:ext uri="{FF2B5EF4-FFF2-40B4-BE49-F238E27FC236}">
                <a16:creationId xmlns:a16="http://schemas.microsoft.com/office/drawing/2014/main" id="{8267934E-27DA-466A-A5A6-1792A7E8B674}"/>
              </a:ext>
            </a:extLst>
          </p:cNvPr>
          <p:cNvSpPr>
            <a:spLocks noChangeArrowheads="1"/>
          </p:cNvSpPr>
          <p:nvPr/>
        </p:nvSpPr>
        <p:spPr bwMode="auto">
          <a:xfrm>
            <a:off x="7800974" y="1304803"/>
            <a:ext cx="3586163" cy="270843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80"/>
                </a:solidFill>
                <a:effectLst/>
                <a:latin typeface="JetBrains Mono"/>
              </a:rPr>
              <a:t>import </a:t>
            </a:r>
            <a:r>
              <a:rPr kumimoji="0" lang="en-US" altLang="en-US" sz="1000" b="0" i="0" u="none" strike="noStrike" cap="none" normalizeH="0" baseline="0" dirty="0">
                <a:ln>
                  <a:noFill/>
                </a:ln>
                <a:solidFill>
                  <a:srgbClr val="000000"/>
                </a:solidFill>
                <a:effectLst/>
                <a:latin typeface="JetBrains Mono"/>
              </a:rPr>
              <a:t>pandas </a:t>
            </a:r>
            <a:r>
              <a:rPr kumimoji="0" lang="en-US" altLang="en-US" sz="1000" b="1" i="0" u="none" strike="noStrike" cap="none" normalizeH="0" baseline="0" dirty="0">
                <a:ln>
                  <a:noFill/>
                </a:ln>
                <a:solidFill>
                  <a:srgbClr val="000080"/>
                </a:solidFill>
                <a:effectLst/>
                <a:latin typeface="JetBrains Mono"/>
              </a:rPr>
              <a:t>as </a:t>
            </a:r>
            <a:r>
              <a:rPr kumimoji="0" lang="en-US" altLang="en-US" sz="1000" b="0" i="0" u="none" strike="noStrike" cap="none" normalizeH="0" baseline="0" dirty="0">
                <a:ln>
                  <a:noFill/>
                </a:ln>
                <a:solidFill>
                  <a:srgbClr val="000000"/>
                </a:solidFill>
                <a:effectLst/>
                <a:latin typeface="JetBrains Mono"/>
              </a:rPr>
              <a:t>pd</a:t>
            </a:r>
            <a:br>
              <a:rPr kumimoji="0" lang="en-US" altLang="en-US" sz="1000" b="0" i="0" u="none" strike="noStrike" cap="none" normalizeH="0" baseline="0" dirty="0">
                <a:ln>
                  <a:noFill/>
                </a:ln>
                <a:solidFill>
                  <a:srgbClr val="000000"/>
                </a:solidFill>
                <a:effectLst/>
                <a:latin typeface="JetBrains Mono"/>
              </a:rPr>
            </a:br>
            <a:r>
              <a:rPr kumimoji="0" lang="en-US" altLang="en-US" sz="1000" b="1" i="0" u="none" strike="noStrike" cap="none" normalizeH="0" baseline="0" dirty="0">
                <a:ln>
                  <a:noFill/>
                </a:ln>
                <a:solidFill>
                  <a:srgbClr val="000080"/>
                </a:solidFill>
                <a:effectLst/>
                <a:latin typeface="JetBrains Mono"/>
              </a:rPr>
              <a:t>from </a:t>
            </a:r>
            <a:r>
              <a:rPr kumimoji="0" lang="en-US" altLang="en-US" sz="1000" b="0" i="0" u="none" strike="noStrike" cap="none" normalizeH="0" baseline="0" dirty="0" err="1">
                <a:ln>
                  <a:noFill/>
                </a:ln>
                <a:solidFill>
                  <a:srgbClr val="000000"/>
                </a:solidFill>
                <a:effectLst/>
                <a:latin typeface="JetBrains Mono"/>
              </a:rPr>
              <a:t>sklearn.preprocessing</a:t>
            </a:r>
            <a:r>
              <a:rPr kumimoji="0" lang="en-US" altLang="en-US" sz="1000" b="0" i="0" u="none" strike="noStrike" cap="none" normalizeH="0" baseline="0" dirty="0">
                <a:ln>
                  <a:noFill/>
                </a:ln>
                <a:solidFill>
                  <a:srgbClr val="000000"/>
                </a:solidFill>
                <a:effectLst/>
                <a:latin typeface="JetBrains Mono"/>
              </a:rPr>
              <a:t> </a:t>
            </a:r>
            <a:r>
              <a:rPr kumimoji="0" lang="en-US" altLang="en-US" sz="1000" b="1" i="0" u="none" strike="noStrike" cap="none" normalizeH="0" baseline="0" dirty="0">
                <a:ln>
                  <a:noFill/>
                </a:ln>
                <a:solidFill>
                  <a:srgbClr val="000080"/>
                </a:solidFill>
                <a:effectLst/>
                <a:latin typeface="JetBrains Mono"/>
              </a:rPr>
              <a:t>import </a:t>
            </a:r>
            <a:r>
              <a:rPr kumimoji="0" lang="en-US" altLang="en-US" sz="1000" b="0" i="0" u="none" strike="noStrike" cap="none" normalizeH="0" baseline="0" dirty="0" err="1">
                <a:ln>
                  <a:noFill/>
                </a:ln>
                <a:solidFill>
                  <a:srgbClr val="000000"/>
                </a:solidFill>
                <a:effectLst/>
                <a:latin typeface="JetBrains Mono"/>
              </a:rPr>
              <a:t>StandardScaler</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br>
              <a:rPr kumimoji="0" lang="en-US" altLang="en-US" sz="1000" b="1" i="0" u="none" strike="noStrike" cap="none" normalizeH="0" baseline="0" dirty="0">
                <a:ln>
                  <a:noFill/>
                </a:ln>
                <a:solidFill>
                  <a:srgbClr val="008080"/>
                </a:solidFill>
                <a:effectLst/>
                <a:latin typeface="JetBrains Mono"/>
              </a:rPr>
            </a:br>
            <a:r>
              <a:rPr kumimoji="0" lang="en-US" altLang="en-US" sz="1000" b="0" i="0" u="none" strike="noStrike" cap="none" normalizeH="0" baseline="0" dirty="0">
                <a:ln>
                  <a:noFill/>
                </a:ln>
                <a:solidFill>
                  <a:srgbClr val="000000"/>
                </a:solidFill>
                <a:effectLst/>
                <a:latin typeface="JetBrains Mono"/>
              </a:rPr>
              <a:t>df = </a:t>
            </a:r>
            <a:r>
              <a:rPr kumimoji="0" lang="en-US" altLang="en-US" sz="1000" b="0" i="0" u="none" strike="noStrike" cap="none" normalizeH="0" baseline="0" dirty="0" err="1">
                <a:ln>
                  <a:noFill/>
                </a:ln>
                <a:solidFill>
                  <a:srgbClr val="000000"/>
                </a:solidFill>
                <a:effectLst/>
                <a:latin typeface="JetBrains Mono"/>
              </a:rPr>
              <a:t>pd.read_csv</a:t>
            </a:r>
            <a:r>
              <a:rPr kumimoji="0" lang="en-US" altLang="en-US" sz="1000" b="0" i="0" u="none" strike="noStrike" cap="none" normalizeH="0" baseline="0" dirty="0">
                <a:ln>
                  <a:noFill/>
                </a:ln>
                <a:solidFill>
                  <a:srgbClr val="000000"/>
                </a:solidFill>
                <a:effectLst/>
                <a:latin typeface="JetBrains Mono"/>
              </a:rPr>
              <a:t>(</a:t>
            </a:r>
            <a:r>
              <a:rPr kumimoji="0" lang="en-US" altLang="en-US" sz="1000" b="1" i="0" u="none" strike="noStrike" cap="none" normalizeH="0" baseline="0" dirty="0">
                <a:ln>
                  <a:noFill/>
                </a:ln>
                <a:solidFill>
                  <a:srgbClr val="008080"/>
                </a:solidFill>
                <a:effectLst/>
                <a:latin typeface="JetBrains Mono"/>
              </a:rPr>
              <a:t>'https://bit.ly/3flZJSR'</a:t>
            </a:r>
            <a:r>
              <a:rPr kumimoji="0" lang="en-US" altLang="en-US" sz="1000" b="0" i="0" u="none" strike="noStrike" cap="none" normalizeH="0" baseline="0" dirty="0">
                <a:ln>
                  <a:noFill/>
                </a:ln>
                <a:solidFill>
                  <a:srgbClr val="000000"/>
                </a:solidFill>
                <a:effectLst/>
                <a:latin typeface="JetBrains Mono"/>
              </a:rPr>
              <a:t>, </a:t>
            </a:r>
            <a:r>
              <a:rPr kumimoji="0" lang="en-US" altLang="en-US" sz="1000" b="0" i="0" u="none" strike="noStrike" cap="none" normalizeH="0" baseline="0" dirty="0">
                <a:ln>
                  <a:noFill/>
                </a:ln>
                <a:solidFill>
                  <a:srgbClr val="660099"/>
                </a:solidFill>
                <a:effectLst/>
                <a:latin typeface="JetBrains Mono"/>
              </a:rPr>
              <a:t>delimiter</a:t>
            </a:r>
            <a:r>
              <a:rPr kumimoji="0" lang="en-US" altLang="en-US" sz="1000" b="0" i="0" u="none" strike="noStrike" cap="none" normalizeH="0" baseline="0" dirty="0">
                <a:ln>
                  <a:noFill/>
                </a:ln>
                <a:solidFill>
                  <a:srgbClr val="000000"/>
                </a:solidFill>
                <a:effectLst/>
                <a:latin typeface="JetBrains Mono"/>
              </a:rPr>
              <a:t>=</a:t>
            </a:r>
            <a:r>
              <a:rPr kumimoji="0" lang="en-US" altLang="en-US" sz="1000" b="1" i="0" u="none" strike="noStrike" cap="none" normalizeH="0" baseline="0" dirty="0">
                <a:ln>
                  <a:noFill/>
                </a:ln>
                <a:solidFill>
                  <a:srgbClr val="008080"/>
                </a:solidFill>
                <a:effectLst/>
                <a:latin typeface="JetBrains Mono"/>
              </a:rPr>
              <a:t>","</a:t>
            </a:r>
            <a:r>
              <a:rPr kumimoji="0" lang="en-US" altLang="en-US" sz="1000" b="0" i="0" u="none" strike="noStrike" cap="none" normalizeH="0" baseline="0" dirty="0">
                <a:ln>
                  <a:noFill/>
                </a:ln>
                <a:solidFill>
                  <a:srgbClr val="000000"/>
                </a:solidFill>
                <a:effectLst/>
                <a:latin typeface="JetBrains Mono"/>
              </a:rPr>
              <a:t>)</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r>
              <a:rPr kumimoji="0" lang="en-US" altLang="en-US" sz="1000" b="0" i="1" u="none" strike="noStrike" cap="none" normalizeH="0" baseline="0" dirty="0">
                <a:ln>
                  <a:noFill/>
                </a:ln>
                <a:solidFill>
                  <a:srgbClr val="808080"/>
                </a:solidFill>
                <a:effectLst/>
                <a:latin typeface="JetBrains Mono"/>
              </a:rPr>
              <a:t># Extract input variables (all rows, all columns but last column)</a:t>
            </a:r>
            <a:br>
              <a:rPr kumimoji="0" lang="en-US" altLang="en-US" sz="1000" b="0" i="1" u="none" strike="noStrike" cap="none" normalizeH="0" baseline="0" dirty="0">
                <a:ln>
                  <a:noFill/>
                </a:ln>
                <a:solidFill>
                  <a:srgbClr val="808080"/>
                </a:solidFill>
                <a:effectLst/>
                <a:latin typeface="JetBrains Mono"/>
              </a:rPr>
            </a:br>
            <a:r>
              <a:rPr kumimoji="0" lang="en-US" altLang="en-US" sz="1000" b="0" i="0" u="none" strike="noStrike" cap="none" normalizeH="0" baseline="0" dirty="0">
                <a:ln>
                  <a:noFill/>
                </a:ln>
                <a:solidFill>
                  <a:srgbClr val="000000"/>
                </a:solidFill>
                <a:effectLst/>
                <a:latin typeface="JetBrains Mono"/>
              </a:rPr>
              <a:t>X = </a:t>
            </a:r>
            <a:r>
              <a:rPr kumimoji="0" lang="en-US" altLang="en-US" sz="1000" b="0" i="0" u="none" strike="noStrike" cap="none" normalizeH="0" baseline="0" dirty="0" err="1">
                <a:ln>
                  <a:noFill/>
                </a:ln>
                <a:solidFill>
                  <a:srgbClr val="000000"/>
                </a:solidFill>
                <a:effectLst/>
                <a:latin typeface="JetBrains Mono"/>
              </a:rPr>
              <a:t>df.values</a:t>
            </a:r>
            <a:r>
              <a:rPr kumimoji="0" lang="en-US" altLang="en-US" sz="1000" b="0" i="0" u="none" strike="noStrike" cap="none" normalizeH="0" baseline="0" dirty="0">
                <a:ln>
                  <a:noFill/>
                </a:ln>
                <a:solidFill>
                  <a:srgbClr val="000000"/>
                </a:solidFill>
                <a:effectLst/>
                <a:latin typeface="JetBrains Mono"/>
              </a:rPr>
              <a:t>[:, :-</a:t>
            </a:r>
            <a:r>
              <a:rPr kumimoji="0" lang="en-US" altLang="en-US" sz="1000" b="0" i="0" u="none" strike="noStrike" cap="none" normalizeH="0" baseline="0" dirty="0">
                <a:ln>
                  <a:noFill/>
                </a:ln>
                <a:solidFill>
                  <a:srgbClr val="0000FF"/>
                </a:solidFill>
                <a:effectLst/>
                <a:latin typeface="JetBrains Mono"/>
              </a:rPr>
              <a:t>1</a:t>
            </a:r>
            <a:r>
              <a:rPr kumimoji="0" lang="en-US" altLang="en-US" sz="1000" b="0" i="0" u="none" strike="noStrike" cap="none" normalizeH="0" baseline="0" dirty="0">
                <a:ln>
                  <a:noFill/>
                </a:ln>
                <a:solidFill>
                  <a:srgbClr val="000000"/>
                </a:solidFill>
                <a:effectLst/>
                <a:latin typeface="JetBrains Mono"/>
              </a:rPr>
              <a:t>]</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r>
              <a:rPr kumimoji="0" lang="en-US" altLang="en-US" sz="1000" b="0" i="1" u="none" strike="noStrike" cap="none" normalizeH="0" baseline="0" dirty="0">
                <a:ln>
                  <a:noFill/>
                </a:ln>
                <a:solidFill>
                  <a:srgbClr val="808080"/>
                </a:solidFill>
                <a:effectLst/>
                <a:latin typeface="JetBrains Mono"/>
              </a:rPr>
              <a:t># Extract output column (all rows, last column)</a:t>
            </a:r>
            <a:br>
              <a:rPr kumimoji="0" lang="en-US" altLang="en-US" sz="1000" b="0" i="1" u="none" strike="noStrike" cap="none" normalizeH="0" baseline="0" dirty="0">
                <a:ln>
                  <a:noFill/>
                </a:ln>
                <a:solidFill>
                  <a:srgbClr val="808080"/>
                </a:solidFill>
                <a:effectLst/>
                <a:latin typeface="JetBrains Mono"/>
              </a:rPr>
            </a:br>
            <a:r>
              <a:rPr kumimoji="0" lang="en-US" altLang="en-US" sz="1000" b="0" i="0" u="none" strike="noStrike" cap="none" normalizeH="0" baseline="0" dirty="0">
                <a:ln>
                  <a:noFill/>
                </a:ln>
                <a:solidFill>
                  <a:srgbClr val="000000"/>
                </a:solidFill>
                <a:effectLst/>
                <a:latin typeface="JetBrains Mono"/>
              </a:rPr>
              <a:t>Y = </a:t>
            </a:r>
            <a:r>
              <a:rPr kumimoji="0" lang="en-US" altLang="en-US" sz="1000" b="0" i="0" u="none" strike="noStrike" cap="none" normalizeH="0" baseline="0" dirty="0" err="1">
                <a:ln>
                  <a:noFill/>
                </a:ln>
                <a:solidFill>
                  <a:srgbClr val="000000"/>
                </a:solidFill>
                <a:effectLst/>
                <a:latin typeface="JetBrains Mono"/>
              </a:rPr>
              <a:t>df.values</a:t>
            </a:r>
            <a:r>
              <a:rPr kumimoji="0" lang="en-US" altLang="en-US" sz="1000" b="0" i="0" u="none" strike="noStrike" cap="none" normalizeH="0" baseline="0" dirty="0">
                <a:ln>
                  <a:noFill/>
                </a:ln>
                <a:solidFill>
                  <a:srgbClr val="000000"/>
                </a:solidFill>
                <a:effectLst/>
                <a:latin typeface="JetBrains Mono"/>
              </a:rPr>
              <a:t>[:, -</a:t>
            </a:r>
            <a:r>
              <a:rPr kumimoji="0" lang="en-US" altLang="en-US" sz="1000" b="0" i="0" u="none" strike="noStrike" cap="none" normalizeH="0" baseline="0" dirty="0">
                <a:ln>
                  <a:noFill/>
                </a:ln>
                <a:solidFill>
                  <a:srgbClr val="0000FF"/>
                </a:solidFill>
                <a:effectLst/>
                <a:latin typeface="JetBrains Mono"/>
              </a:rPr>
              <a:t>1</a:t>
            </a:r>
            <a:r>
              <a:rPr kumimoji="0" lang="en-US" altLang="en-US" sz="1000" b="0" i="0" u="none" strike="noStrike" cap="none" normalizeH="0" baseline="0" dirty="0">
                <a:ln>
                  <a:noFill/>
                </a:ln>
                <a:solidFill>
                  <a:srgbClr val="000000"/>
                </a:solidFill>
                <a:effectLst/>
                <a:latin typeface="JetBrains Mono"/>
              </a:rPr>
              <a:t>]</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r>
              <a:rPr kumimoji="0" lang="en-US" altLang="en-US" sz="1000" b="0" i="1" u="none" strike="noStrike" cap="none" normalizeH="0" baseline="0" dirty="0">
                <a:ln>
                  <a:noFill/>
                </a:ln>
                <a:solidFill>
                  <a:srgbClr val="808080"/>
                </a:solidFill>
                <a:effectLst/>
                <a:latin typeface="JetBrains Mono"/>
              </a:rPr>
              <a:t># Rescale all the input variables to be between 0 and 1</a:t>
            </a:r>
            <a:br>
              <a:rPr kumimoji="0" lang="en-US" altLang="en-US" sz="1000" b="0" i="1" u="none" strike="noStrike" cap="none" normalizeH="0" baseline="0" dirty="0">
                <a:ln>
                  <a:noFill/>
                </a:ln>
                <a:solidFill>
                  <a:srgbClr val="808080"/>
                </a:solidFill>
                <a:effectLst/>
                <a:latin typeface="JetBrains Mono"/>
              </a:rPr>
            </a:br>
            <a:r>
              <a:rPr kumimoji="0" lang="en-US" altLang="en-US" sz="1000" b="0" i="0" u="none" strike="noStrike" cap="none" normalizeH="0" baseline="0" dirty="0">
                <a:ln>
                  <a:noFill/>
                </a:ln>
                <a:solidFill>
                  <a:srgbClr val="000000"/>
                </a:solidFill>
                <a:effectLst/>
                <a:latin typeface="JetBrains Mono"/>
              </a:rPr>
              <a:t>scaler = </a:t>
            </a:r>
            <a:r>
              <a:rPr kumimoji="0" lang="en-US" altLang="en-US" sz="1000" b="0" i="0" u="none" strike="noStrike" cap="none" normalizeH="0" baseline="0" dirty="0" err="1">
                <a:ln>
                  <a:noFill/>
                </a:ln>
                <a:solidFill>
                  <a:srgbClr val="000000"/>
                </a:solidFill>
                <a:effectLst/>
                <a:latin typeface="JetBrains Mono"/>
              </a:rPr>
              <a:t>StandardScaler</a:t>
            </a:r>
            <a:r>
              <a:rPr kumimoji="0" lang="en-US" altLang="en-US" sz="1000" b="0" i="0" u="none" strike="noStrike" cap="none" normalizeH="0" baseline="0" dirty="0">
                <a:ln>
                  <a:noFill/>
                </a:ln>
                <a:solidFill>
                  <a:srgbClr val="000000"/>
                </a:solidFill>
                <a:effectLst/>
                <a:latin typeface="JetBrains Mono"/>
              </a:rPr>
              <a:t>().fit(X)</a:t>
            </a:r>
            <a:br>
              <a:rPr kumimoji="0" lang="en-US" altLang="en-US" sz="1000" b="0" i="0" u="none" strike="noStrike" cap="none" normalizeH="0" baseline="0" dirty="0">
                <a:ln>
                  <a:noFill/>
                </a:ln>
                <a:solidFill>
                  <a:srgbClr val="000000"/>
                </a:solidFill>
                <a:effectLst/>
                <a:latin typeface="JetBrains Mono"/>
              </a:rPr>
            </a:br>
            <a:r>
              <a:rPr kumimoji="0" lang="en-US" altLang="en-US" sz="1000" b="0" i="0" u="none" strike="noStrike" cap="none" normalizeH="0" baseline="0" dirty="0" err="1">
                <a:ln>
                  <a:noFill/>
                </a:ln>
                <a:solidFill>
                  <a:srgbClr val="000000"/>
                </a:solidFill>
                <a:effectLst/>
                <a:latin typeface="JetBrains Mono"/>
              </a:rPr>
              <a:t>rescaled_X</a:t>
            </a:r>
            <a:r>
              <a:rPr kumimoji="0" lang="en-US" altLang="en-US" sz="1000" b="0" i="0" u="none" strike="noStrike" cap="none" normalizeH="0" baseline="0" dirty="0">
                <a:ln>
                  <a:noFill/>
                </a:ln>
                <a:solidFill>
                  <a:srgbClr val="000000"/>
                </a:solidFill>
                <a:effectLst/>
                <a:latin typeface="JetBrains Mono"/>
              </a:rPr>
              <a:t> = </a:t>
            </a:r>
            <a:r>
              <a:rPr kumimoji="0" lang="en-US" altLang="en-US" sz="1000" b="0" i="0" u="none" strike="noStrike" cap="none" normalizeH="0" baseline="0" dirty="0" err="1">
                <a:ln>
                  <a:noFill/>
                </a:ln>
                <a:solidFill>
                  <a:srgbClr val="000000"/>
                </a:solidFill>
                <a:effectLst/>
                <a:latin typeface="JetBrains Mono"/>
              </a:rPr>
              <a:t>scaler.fit_transform</a:t>
            </a:r>
            <a:r>
              <a:rPr kumimoji="0" lang="en-US" altLang="en-US" sz="1000" b="0" i="0" u="none" strike="noStrike" cap="none" normalizeH="0" baseline="0" dirty="0">
                <a:ln>
                  <a:noFill/>
                </a:ln>
                <a:solidFill>
                  <a:srgbClr val="000000"/>
                </a:solidFill>
                <a:effectLst/>
                <a:latin typeface="JetBrains Mono"/>
              </a:rPr>
              <a:t>(X)</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r>
              <a:rPr kumimoji="0" lang="en-US" altLang="en-US" sz="1000" b="0" i="0" u="none" strike="noStrike" cap="none" normalizeH="0" baseline="0" dirty="0">
                <a:ln>
                  <a:noFill/>
                </a:ln>
                <a:solidFill>
                  <a:srgbClr val="000080"/>
                </a:solidFill>
                <a:effectLst/>
                <a:latin typeface="JetBrains Mono"/>
              </a:rPr>
              <a:t>print</a:t>
            </a:r>
            <a:r>
              <a:rPr kumimoji="0" lang="en-US" altLang="en-US" sz="1000" b="0" i="0" u="none" strike="noStrike" cap="none" normalizeH="0" baseline="0" dirty="0">
                <a:ln>
                  <a:noFill/>
                </a:ln>
                <a:solidFill>
                  <a:srgbClr val="000000"/>
                </a:solidFill>
                <a:effectLst/>
                <a:latin typeface="JetBrains Mono"/>
              </a:rPr>
              <a:t>(</a:t>
            </a:r>
            <a:r>
              <a:rPr kumimoji="0" lang="en-US" altLang="en-US" sz="1000" b="0" i="0" u="none" strike="noStrike" cap="none" normalizeH="0" baseline="0" dirty="0" err="1">
                <a:ln>
                  <a:noFill/>
                </a:ln>
                <a:solidFill>
                  <a:srgbClr val="000000"/>
                </a:solidFill>
                <a:effectLst/>
                <a:latin typeface="JetBrains Mono"/>
              </a:rPr>
              <a:t>rescaled_X</a:t>
            </a:r>
            <a:r>
              <a:rPr kumimoji="0" lang="en-US" altLang="en-US" sz="1000" b="0" i="0" u="none" strike="noStrike" cap="none" normalizeH="0" baseline="0" dirty="0">
                <a:ln>
                  <a:noFill/>
                </a:ln>
                <a:solidFill>
                  <a:srgbClr val="000000"/>
                </a:solidFill>
                <a:effectLst/>
                <a:latin typeface="JetBrains Mono"/>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362DCC63-4CA9-43AC-8862-59D2463A3274}"/>
              </a:ext>
            </a:extLst>
          </p:cNvPr>
          <p:cNvPicPr>
            <a:picLocks noChangeAspect="1"/>
          </p:cNvPicPr>
          <p:nvPr/>
        </p:nvPicPr>
        <p:blipFill>
          <a:blip r:embed="rId2"/>
          <a:stretch>
            <a:fillRect/>
          </a:stretch>
        </p:blipFill>
        <p:spPr>
          <a:xfrm>
            <a:off x="7586662" y="5553145"/>
            <a:ext cx="3913699" cy="927913"/>
          </a:xfrm>
          <a:prstGeom prst="rect">
            <a:avLst/>
          </a:prstGeom>
        </p:spPr>
      </p:pic>
      <p:pic>
        <p:nvPicPr>
          <p:cNvPr id="8" name="Picture 7">
            <a:extLst>
              <a:ext uri="{FF2B5EF4-FFF2-40B4-BE49-F238E27FC236}">
                <a16:creationId xmlns:a16="http://schemas.microsoft.com/office/drawing/2014/main" id="{340F2E1C-4F18-4489-8B6F-BE928ECD68B7}"/>
              </a:ext>
            </a:extLst>
          </p:cNvPr>
          <p:cNvPicPr>
            <a:picLocks noChangeAspect="1"/>
          </p:cNvPicPr>
          <p:nvPr/>
        </p:nvPicPr>
        <p:blipFill>
          <a:blip r:embed="rId3"/>
          <a:stretch>
            <a:fillRect/>
          </a:stretch>
        </p:blipFill>
        <p:spPr>
          <a:xfrm>
            <a:off x="7829304" y="4481039"/>
            <a:ext cx="3302794" cy="507539"/>
          </a:xfrm>
          <a:prstGeom prst="rect">
            <a:avLst/>
          </a:prstGeom>
        </p:spPr>
      </p:pic>
      <p:cxnSp>
        <p:nvCxnSpPr>
          <p:cNvPr id="9" name="Straight Arrow Connector 8">
            <a:extLst>
              <a:ext uri="{FF2B5EF4-FFF2-40B4-BE49-F238E27FC236}">
                <a16:creationId xmlns:a16="http://schemas.microsoft.com/office/drawing/2014/main" id="{D9715722-2214-4C64-83FA-1F31886395E0}"/>
              </a:ext>
            </a:extLst>
          </p:cNvPr>
          <p:cNvCxnSpPr>
            <a:cxnSpLocks/>
          </p:cNvCxnSpPr>
          <p:nvPr/>
        </p:nvCxnSpPr>
        <p:spPr>
          <a:xfrm>
            <a:off x="9480701" y="5033892"/>
            <a:ext cx="0" cy="47393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5003994-1397-4921-AA02-B1799FC5B7A8}"/>
              </a:ext>
            </a:extLst>
          </p:cNvPr>
          <p:cNvSpPr txBox="1"/>
          <p:nvPr/>
        </p:nvSpPr>
        <p:spPr>
          <a:xfrm>
            <a:off x="7586662" y="4189492"/>
            <a:ext cx="4771780" cy="291547"/>
          </a:xfrm>
          <a:prstGeom prst="rect">
            <a:avLst/>
          </a:prstGeom>
        </p:spPr>
        <p:txBody>
          <a:bodyPr vert="horz" wrap="square" lIns="91440" tIns="45720" rIns="91440" bIns="45720" rtlCol="0">
            <a:normAutofit fontScale="92500" lnSpcReduction="20000"/>
          </a:bodyPr>
          <a:lstStyle/>
          <a:p>
            <a:pPr algn="l">
              <a:spcAft>
                <a:spcPts val="2000"/>
              </a:spcAft>
            </a:pPr>
            <a:r>
              <a:rPr lang="en-US" sz="1600" b="1" i="1" dirty="0">
                <a:solidFill>
                  <a:prstClr val="black">
                    <a:lumMod val="75000"/>
                    <a:lumOff val="25000"/>
                  </a:prstClr>
                </a:solidFill>
                <a:latin typeface="Segoe UI" panose="020B0502040204020203" pitchFamily="34" charset="0"/>
                <a:cs typeface="Segoe UI" panose="020B0502040204020203" pitchFamily="34" charset="0"/>
              </a:rPr>
              <a:t>Doing a standardization on all data fields</a:t>
            </a:r>
          </a:p>
        </p:txBody>
      </p:sp>
    </p:spTree>
    <p:extLst>
      <p:ext uri="{BB962C8B-B14F-4D97-AF65-F5344CB8AC3E}">
        <p14:creationId xmlns:p14="http://schemas.microsoft.com/office/powerpoint/2010/main" val="40455652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2F889-876D-4170-A0BA-CB69FAECC8B8}"/>
              </a:ext>
            </a:extLst>
          </p:cNvPr>
          <p:cNvSpPr>
            <a:spLocks noGrp="1"/>
          </p:cNvSpPr>
          <p:nvPr>
            <p:ph type="title"/>
          </p:nvPr>
        </p:nvSpPr>
        <p:spPr/>
        <p:txBody>
          <a:bodyPr/>
          <a:lstStyle/>
          <a:p>
            <a:r>
              <a:rPr lang="en-US" dirty="0"/>
              <a:t>Unit Vector Normalization</a:t>
            </a:r>
          </a:p>
        </p:txBody>
      </p:sp>
      <p:sp>
        <p:nvSpPr>
          <p:cNvPr id="3" name="Content Placeholder 2">
            <a:extLst>
              <a:ext uri="{FF2B5EF4-FFF2-40B4-BE49-F238E27FC236}">
                <a16:creationId xmlns:a16="http://schemas.microsoft.com/office/drawing/2014/main" id="{24F29624-4D5A-468B-BD76-36D136009040}"/>
              </a:ext>
            </a:extLst>
          </p:cNvPr>
          <p:cNvSpPr>
            <a:spLocks noGrp="1"/>
          </p:cNvSpPr>
          <p:nvPr>
            <p:ph sz="quarter" idx="10"/>
          </p:nvPr>
        </p:nvSpPr>
        <p:spPr>
          <a:xfrm>
            <a:off x="539496" y="1435607"/>
            <a:ext cx="5754148" cy="4779455"/>
          </a:xfrm>
        </p:spPr>
        <p:txBody>
          <a:bodyPr>
            <a:normAutofit lnSpcReduction="10000"/>
          </a:bodyPr>
          <a:lstStyle/>
          <a:p>
            <a:r>
              <a:rPr lang="en-US" b="1" dirty="0"/>
              <a:t>Not to be confused with standardization, </a:t>
            </a:r>
            <a:r>
              <a:rPr lang="en-US" b="1" dirty="0">
                <a:solidFill>
                  <a:srgbClr val="FF0000"/>
                </a:solidFill>
              </a:rPr>
              <a:t>unit vector normalization</a:t>
            </a:r>
            <a:r>
              <a:rPr lang="en-US" b="1" dirty="0"/>
              <a:t> is rescaling each data record to have a vector length of 1.0. </a:t>
            </a:r>
          </a:p>
          <a:p>
            <a:r>
              <a:rPr lang="en-US" dirty="0"/>
              <a:t>This is probably the most complicated transformation, as it involves some understanding of linear algebra.</a:t>
            </a:r>
          </a:p>
          <a:p>
            <a:r>
              <a:rPr lang="en-US" dirty="0"/>
              <a:t>It works well for sparse data sets and it compresses the data into a smaller space, which is especially helpful for high-dimension datasets.</a:t>
            </a:r>
          </a:p>
          <a:p>
            <a:r>
              <a:rPr lang="en-US" dirty="0"/>
              <a:t>It is often used for neural networks, k-nearest neighbors, and a few other ML algorithms.</a:t>
            </a:r>
          </a:p>
        </p:txBody>
      </p:sp>
      <p:sp>
        <p:nvSpPr>
          <p:cNvPr id="4" name="Rectangle 1">
            <a:extLst>
              <a:ext uri="{FF2B5EF4-FFF2-40B4-BE49-F238E27FC236}">
                <a16:creationId xmlns:a16="http://schemas.microsoft.com/office/drawing/2014/main" id="{1FC9F1A0-D681-4686-A881-3F1F5841D68E}"/>
              </a:ext>
            </a:extLst>
          </p:cNvPr>
          <p:cNvSpPr>
            <a:spLocks noChangeArrowheads="1"/>
          </p:cNvSpPr>
          <p:nvPr/>
        </p:nvSpPr>
        <p:spPr bwMode="auto">
          <a:xfrm>
            <a:off x="7558087" y="1435607"/>
            <a:ext cx="3207543" cy="23083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JetBrains Mono"/>
              </a:rPr>
              <a:t>import </a:t>
            </a:r>
            <a:r>
              <a:rPr kumimoji="0" lang="en-US" altLang="en-US" sz="900" b="0" i="0" u="none" strike="noStrike" cap="none" normalizeH="0" baseline="0" dirty="0">
                <a:ln>
                  <a:noFill/>
                </a:ln>
                <a:solidFill>
                  <a:srgbClr val="000000"/>
                </a:solidFill>
                <a:effectLst/>
                <a:latin typeface="JetBrains Mono"/>
              </a:rPr>
              <a:t>pandas </a:t>
            </a:r>
            <a:r>
              <a:rPr kumimoji="0" lang="en-US" altLang="en-US" sz="900" b="1" i="0" u="none" strike="noStrike" cap="none" normalizeH="0" baseline="0" dirty="0">
                <a:ln>
                  <a:noFill/>
                </a:ln>
                <a:solidFill>
                  <a:srgbClr val="000080"/>
                </a:solidFill>
                <a:effectLst/>
                <a:latin typeface="JetBrains Mono"/>
              </a:rPr>
              <a:t>as </a:t>
            </a:r>
            <a:r>
              <a:rPr kumimoji="0" lang="en-US" altLang="en-US" sz="900" b="0" i="0" u="none" strike="noStrike" cap="none" normalizeH="0" baseline="0" dirty="0">
                <a:ln>
                  <a:noFill/>
                </a:ln>
                <a:solidFill>
                  <a:srgbClr val="000000"/>
                </a:solidFill>
                <a:effectLst/>
                <a:latin typeface="JetBrains Mono"/>
              </a:rPr>
              <a:t>pd</a:t>
            </a:r>
            <a:br>
              <a:rPr kumimoji="0" lang="en-US" altLang="en-US" sz="900" b="0" i="0" u="none" strike="noStrike" cap="none" normalizeH="0" baseline="0" dirty="0">
                <a:ln>
                  <a:noFill/>
                </a:ln>
                <a:solidFill>
                  <a:srgbClr val="000000"/>
                </a:solidFill>
                <a:effectLst/>
                <a:latin typeface="JetBrains Mono"/>
              </a:rPr>
            </a:br>
            <a:r>
              <a:rPr kumimoji="0" lang="en-US" altLang="en-US" sz="900" b="1" i="0" u="none" strike="noStrike" cap="none" normalizeH="0" baseline="0" dirty="0">
                <a:ln>
                  <a:noFill/>
                </a:ln>
                <a:solidFill>
                  <a:srgbClr val="000080"/>
                </a:solidFill>
                <a:effectLst/>
                <a:latin typeface="JetBrains Mono"/>
              </a:rPr>
              <a:t>from </a:t>
            </a:r>
            <a:r>
              <a:rPr kumimoji="0" lang="en-US" altLang="en-US" sz="900" b="0" i="0" u="none" strike="noStrike" cap="none" normalizeH="0" baseline="0" dirty="0" err="1">
                <a:ln>
                  <a:noFill/>
                </a:ln>
                <a:solidFill>
                  <a:srgbClr val="000000"/>
                </a:solidFill>
                <a:effectLst/>
                <a:latin typeface="JetBrains Mono"/>
              </a:rPr>
              <a:t>sklearn.preprocessing</a:t>
            </a:r>
            <a:r>
              <a:rPr kumimoji="0" lang="en-US" altLang="en-US" sz="900" b="0" i="0" u="none" strike="noStrike" cap="none" normalizeH="0" baseline="0" dirty="0">
                <a:ln>
                  <a:noFill/>
                </a:ln>
                <a:solidFill>
                  <a:srgbClr val="000000"/>
                </a:solidFill>
                <a:effectLst/>
                <a:latin typeface="JetBrains Mono"/>
              </a:rPr>
              <a:t> </a:t>
            </a:r>
            <a:r>
              <a:rPr kumimoji="0" lang="en-US" altLang="en-US" sz="900" b="1" i="0" u="none" strike="noStrike" cap="none" normalizeH="0" baseline="0" dirty="0">
                <a:ln>
                  <a:noFill/>
                </a:ln>
                <a:solidFill>
                  <a:srgbClr val="000080"/>
                </a:solidFill>
                <a:effectLst/>
                <a:latin typeface="JetBrains Mono"/>
              </a:rPr>
              <a:t>import </a:t>
            </a:r>
            <a:r>
              <a:rPr kumimoji="0" lang="en-US" altLang="en-US" sz="900" b="0" i="0" u="none" strike="noStrike" cap="none" normalizeH="0" baseline="0" dirty="0">
                <a:ln>
                  <a:noFill/>
                </a:ln>
                <a:solidFill>
                  <a:srgbClr val="000000"/>
                </a:solidFill>
                <a:effectLst/>
                <a:latin typeface="JetBrains Mono"/>
              </a:rPr>
              <a:t>Normalizer</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df = </a:t>
            </a:r>
            <a:r>
              <a:rPr kumimoji="0" lang="en-US" altLang="en-US" sz="900" b="0" i="0" u="none" strike="noStrike" cap="none" normalizeH="0" baseline="0" dirty="0" err="1">
                <a:ln>
                  <a:noFill/>
                </a:ln>
                <a:solidFill>
                  <a:srgbClr val="000000"/>
                </a:solidFill>
                <a:effectLst/>
                <a:latin typeface="JetBrains Mono"/>
              </a:rPr>
              <a:t>pd.read_csv</a:t>
            </a:r>
            <a:r>
              <a:rPr kumimoji="0" lang="en-US" altLang="en-US" sz="900" b="0" i="0" u="none" strike="noStrike" cap="none" normalizeH="0" baseline="0" dirty="0">
                <a:ln>
                  <a:noFill/>
                </a:ln>
                <a:solidFill>
                  <a:srgbClr val="000000"/>
                </a:solidFill>
                <a:effectLst/>
                <a:latin typeface="JetBrains Mono"/>
              </a:rPr>
              <a:t>(</a:t>
            </a:r>
            <a:r>
              <a:rPr kumimoji="0" lang="en-US" altLang="en-US" sz="900" b="1" i="0" u="none" strike="noStrike" cap="none" normalizeH="0" baseline="0" dirty="0">
                <a:ln>
                  <a:noFill/>
                </a:ln>
                <a:solidFill>
                  <a:srgbClr val="008080"/>
                </a:solidFill>
                <a:effectLst/>
                <a:latin typeface="JetBrains Mono"/>
              </a:rPr>
              <a:t>'https://bit.ly/3flZJSR'</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660099"/>
                </a:solidFill>
                <a:effectLst/>
                <a:latin typeface="JetBrains Mono"/>
              </a:rPr>
              <a:t>delimiter</a:t>
            </a:r>
            <a:r>
              <a:rPr kumimoji="0" lang="en-US" altLang="en-US" sz="900" b="0" i="0" u="none" strike="noStrike" cap="none" normalizeH="0" baseline="0" dirty="0">
                <a:ln>
                  <a:noFill/>
                </a:ln>
                <a:solidFill>
                  <a:srgbClr val="000000"/>
                </a:solidFill>
                <a:effectLst/>
                <a:latin typeface="JetBrains Mono"/>
              </a:rPr>
              <a:t>=</a:t>
            </a:r>
            <a:r>
              <a:rPr kumimoji="0" lang="en-US" altLang="en-US" sz="900" b="1" i="0" u="none" strike="noStrike" cap="none" normalizeH="0" baseline="0" dirty="0">
                <a:ln>
                  <a:noFill/>
                </a:ln>
                <a:solidFill>
                  <a:srgbClr val="008080"/>
                </a:solidFill>
                <a:effectLst/>
                <a:latin typeface="JetBrains Mono"/>
              </a:rPr>
              <a:t>","</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1" u="none" strike="noStrike" cap="none" normalizeH="0" baseline="0" dirty="0">
                <a:ln>
                  <a:noFill/>
                </a:ln>
                <a:solidFill>
                  <a:srgbClr val="808080"/>
                </a:solidFill>
                <a:effectLst/>
                <a:latin typeface="JetBrains Mono"/>
              </a:rPr>
              <a:t># Extract input variables (all rows, all columns but last column)</a:t>
            </a:r>
            <a:br>
              <a:rPr kumimoji="0" lang="en-US" altLang="en-US" sz="900" b="0" i="1" u="none" strike="noStrike" cap="none" normalizeH="0" baseline="0" dirty="0">
                <a:ln>
                  <a:noFill/>
                </a:ln>
                <a:solidFill>
                  <a:srgbClr val="808080"/>
                </a:solidFill>
                <a:effectLst/>
                <a:latin typeface="JetBrains Mono"/>
              </a:rPr>
            </a:br>
            <a:r>
              <a:rPr kumimoji="0" lang="en-US" altLang="en-US" sz="900" b="0" i="0" u="none" strike="noStrike" cap="none" normalizeH="0" baseline="0" dirty="0">
                <a:ln>
                  <a:noFill/>
                </a:ln>
                <a:solidFill>
                  <a:srgbClr val="000000"/>
                </a:solidFill>
                <a:effectLst/>
                <a:latin typeface="JetBrains Mono"/>
              </a:rPr>
              <a:t>X = </a:t>
            </a:r>
            <a:r>
              <a:rPr kumimoji="0" lang="en-US" altLang="en-US" sz="900" b="0" i="0" u="none" strike="noStrike" cap="none" normalizeH="0" baseline="0" dirty="0" err="1">
                <a:ln>
                  <a:noFill/>
                </a:ln>
                <a:solidFill>
                  <a:srgbClr val="000000"/>
                </a:solidFill>
                <a:effectLst/>
                <a:latin typeface="JetBrains Mono"/>
              </a:rPr>
              <a:t>df.values</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0000FF"/>
                </a:solidFill>
                <a:effectLst/>
                <a:latin typeface="JetBrains Mono"/>
              </a:rPr>
              <a:t>1</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1" u="none" strike="noStrike" cap="none" normalizeH="0" baseline="0" dirty="0">
                <a:ln>
                  <a:noFill/>
                </a:ln>
                <a:solidFill>
                  <a:srgbClr val="808080"/>
                </a:solidFill>
                <a:effectLst/>
                <a:latin typeface="JetBrains Mono"/>
              </a:rPr>
              <a:t># Extract output column (all rows, last column)</a:t>
            </a:r>
            <a:br>
              <a:rPr kumimoji="0" lang="en-US" altLang="en-US" sz="900" b="0" i="1" u="none" strike="noStrike" cap="none" normalizeH="0" baseline="0" dirty="0">
                <a:ln>
                  <a:noFill/>
                </a:ln>
                <a:solidFill>
                  <a:srgbClr val="808080"/>
                </a:solidFill>
                <a:effectLst/>
                <a:latin typeface="JetBrains Mono"/>
              </a:rPr>
            </a:br>
            <a:r>
              <a:rPr kumimoji="0" lang="en-US" altLang="en-US" sz="900" b="0" i="0" u="none" strike="noStrike" cap="none" normalizeH="0" baseline="0" dirty="0">
                <a:ln>
                  <a:noFill/>
                </a:ln>
                <a:solidFill>
                  <a:srgbClr val="000000"/>
                </a:solidFill>
                <a:effectLst/>
                <a:latin typeface="JetBrains Mono"/>
              </a:rPr>
              <a:t>Y = </a:t>
            </a:r>
            <a:r>
              <a:rPr kumimoji="0" lang="en-US" altLang="en-US" sz="900" b="0" i="0" u="none" strike="noStrike" cap="none" normalizeH="0" baseline="0" dirty="0" err="1">
                <a:ln>
                  <a:noFill/>
                </a:ln>
                <a:solidFill>
                  <a:srgbClr val="000000"/>
                </a:solidFill>
                <a:effectLst/>
                <a:latin typeface="JetBrains Mono"/>
              </a:rPr>
              <a:t>df.values</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0000FF"/>
                </a:solidFill>
                <a:effectLst/>
                <a:latin typeface="JetBrains Mono"/>
              </a:rPr>
              <a:t>1</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1" u="none" strike="noStrike" cap="none" normalizeH="0" baseline="0" dirty="0">
                <a:ln>
                  <a:noFill/>
                </a:ln>
                <a:solidFill>
                  <a:srgbClr val="808080"/>
                </a:solidFill>
                <a:effectLst/>
                <a:latin typeface="JetBrains Mono"/>
              </a:rPr>
              <a:t># Rescale all the input variables to be normalized</a:t>
            </a:r>
            <a:br>
              <a:rPr kumimoji="0" lang="en-US" altLang="en-US" sz="900" b="0" i="1" u="none" strike="noStrike" cap="none" normalizeH="0" baseline="0" dirty="0">
                <a:ln>
                  <a:noFill/>
                </a:ln>
                <a:solidFill>
                  <a:srgbClr val="808080"/>
                </a:solidFill>
                <a:effectLst/>
                <a:latin typeface="JetBrains Mono"/>
              </a:rPr>
            </a:br>
            <a:r>
              <a:rPr kumimoji="0" lang="en-US" altLang="en-US" sz="900" b="0" i="0" u="none" strike="noStrike" cap="none" normalizeH="0" baseline="0" dirty="0">
                <a:ln>
                  <a:noFill/>
                </a:ln>
                <a:solidFill>
                  <a:srgbClr val="000000"/>
                </a:solidFill>
                <a:effectLst/>
                <a:latin typeface="JetBrains Mono"/>
              </a:rPr>
              <a:t>scaler = Normalizer().fit(X)</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err="1">
                <a:ln>
                  <a:noFill/>
                </a:ln>
                <a:solidFill>
                  <a:srgbClr val="000000"/>
                </a:solidFill>
                <a:effectLst/>
                <a:latin typeface="JetBrains Mono"/>
              </a:rPr>
              <a:t>rescaled_X</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err="1">
                <a:ln>
                  <a:noFill/>
                </a:ln>
                <a:solidFill>
                  <a:srgbClr val="000000"/>
                </a:solidFill>
                <a:effectLst/>
                <a:latin typeface="JetBrains Mono"/>
              </a:rPr>
              <a:t>scaler.fit_transform</a:t>
            </a:r>
            <a:r>
              <a:rPr kumimoji="0" lang="en-US" altLang="en-US" sz="900" b="0" i="0" u="none" strike="noStrike" cap="none" normalizeH="0" baseline="0" dirty="0">
                <a:ln>
                  <a:noFill/>
                </a:ln>
                <a:solidFill>
                  <a:srgbClr val="000000"/>
                </a:solidFill>
                <a:effectLst/>
                <a:latin typeface="JetBrains Mono"/>
              </a:rPr>
              <a:t>(X)</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80"/>
                </a:solidFill>
                <a:effectLst/>
                <a:latin typeface="JetBrains Mono"/>
              </a:rPr>
              <a:t>print</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err="1">
                <a:ln>
                  <a:noFill/>
                </a:ln>
                <a:solidFill>
                  <a:srgbClr val="000000"/>
                </a:solidFill>
                <a:effectLst/>
                <a:latin typeface="JetBrains Mono"/>
              </a:rPr>
              <a:t>rescaled_X</a:t>
            </a:r>
            <a:r>
              <a:rPr kumimoji="0" lang="en-US" altLang="en-US" sz="900" b="0" i="0" u="none" strike="noStrike" cap="none" normalizeH="0" baseline="0" dirty="0">
                <a:ln>
                  <a:noFill/>
                </a:ln>
                <a:solidFill>
                  <a:srgbClr val="000000"/>
                </a:solidFill>
                <a:effectLst/>
                <a:latin typeface="JetBrains Mono"/>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4D7DFA81-7C63-4013-8364-DA325D52EE4B}"/>
              </a:ext>
            </a:extLst>
          </p:cNvPr>
          <p:cNvPicPr>
            <a:picLocks noChangeAspect="1"/>
          </p:cNvPicPr>
          <p:nvPr/>
        </p:nvPicPr>
        <p:blipFill>
          <a:blip r:embed="rId2"/>
          <a:stretch>
            <a:fillRect/>
          </a:stretch>
        </p:blipFill>
        <p:spPr>
          <a:xfrm>
            <a:off x="7275206" y="5657849"/>
            <a:ext cx="4088917" cy="451191"/>
          </a:xfrm>
          <a:prstGeom prst="rect">
            <a:avLst/>
          </a:prstGeom>
        </p:spPr>
      </p:pic>
      <p:pic>
        <p:nvPicPr>
          <p:cNvPr id="8" name="Picture 7">
            <a:extLst>
              <a:ext uri="{FF2B5EF4-FFF2-40B4-BE49-F238E27FC236}">
                <a16:creationId xmlns:a16="http://schemas.microsoft.com/office/drawing/2014/main" id="{028C397B-BA56-4373-8699-958D4CAB4C5A}"/>
              </a:ext>
            </a:extLst>
          </p:cNvPr>
          <p:cNvPicPr>
            <a:picLocks noChangeAspect="1"/>
          </p:cNvPicPr>
          <p:nvPr/>
        </p:nvPicPr>
        <p:blipFill>
          <a:blip r:embed="rId3"/>
          <a:stretch>
            <a:fillRect/>
          </a:stretch>
        </p:blipFill>
        <p:spPr>
          <a:xfrm>
            <a:off x="7558087" y="4363544"/>
            <a:ext cx="3523157" cy="565644"/>
          </a:xfrm>
          <a:prstGeom prst="rect">
            <a:avLst/>
          </a:prstGeom>
        </p:spPr>
      </p:pic>
      <p:cxnSp>
        <p:nvCxnSpPr>
          <p:cNvPr id="9" name="Straight Arrow Connector 8">
            <a:extLst>
              <a:ext uri="{FF2B5EF4-FFF2-40B4-BE49-F238E27FC236}">
                <a16:creationId xmlns:a16="http://schemas.microsoft.com/office/drawing/2014/main" id="{5F148F19-EECB-4D47-B5E4-4303414A81D7}"/>
              </a:ext>
            </a:extLst>
          </p:cNvPr>
          <p:cNvCxnSpPr>
            <a:cxnSpLocks/>
          </p:cNvCxnSpPr>
          <p:nvPr/>
        </p:nvCxnSpPr>
        <p:spPr>
          <a:xfrm>
            <a:off x="9319664" y="5057775"/>
            <a:ext cx="0" cy="5143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84C5B58-F7BC-4307-AD4C-408999AF10BF}"/>
              </a:ext>
            </a:extLst>
          </p:cNvPr>
          <p:cNvSpPr txBox="1"/>
          <p:nvPr/>
        </p:nvSpPr>
        <p:spPr>
          <a:xfrm>
            <a:off x="7472362" y="3986273"/>
            <a:ext cx="4771780" cy="291547"/>
          </a:xfrm>
          <a:prstGeom prst="rect">
            <a:avLst/>
          </a:prstGeom>
        </p:spPr>
        <p:txBody>
          <a:bodyPr vert="horz" wrap="square" lIns="91440" tIns="45720" rIns="91440" bIns="45720" rtlCol="0">
            <a:normAutofit fontScale="92500" lnSpcReduction="20000"/>
          </a:bodyPr>
          <a:lstStyle/>
          <a:p>
            <a:pPr algn="l">
              <a:spcAft>
                <a:spcPts val="2000"/>
              </a:spcAft>
            </a:pPr>
            <a:r>
              <a:rPr lang="en-US" sz="1600" b="1" i="1" dirty="0">
                <a:solidFill>
                  <a:prstClr val="black">
                    <a:lumMod val="75000"/>
                    <a:lumOff val="25000"/>
                  </a:prstClr>
                </a:solidFill>
                <a:latin typeface="Segoe UI" panose="020B0502040204020203" pitchFamily="34" charset="0"/>
                <a:cs typeface="Segoe UI" panose="020B0502040204020203" pitchFamily="34" charset="0"/>
              </a:rPr>
              <a:t>Doing a normalization on all data fields</a:t>
            </a:r>
          </a:p>
        </p:txBody>
      </p:sp>
    </p:spTree>
    <p:extLst>
      <p:ext uri="{BB962C8B-B14F-4D97-AF65-F5344CB8AC3E}">
        <p14:creationId xmlns:p14="http://schemas.microsoft.com/office/powerpoint/2010/main" val="21449447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Section IV</a:t>
            </a:r>
            <a:br>
              <a:rPr lang="en-US" sz="4800" dirty="0">
                <a:solidFill>
                  <a:schemeClr val="bg1"/>
                </a:solidFill>
              </a:rPr>
            </a:br>
            <a:r>
              <a:rPr lang="en-US" sz="4800" dirty="0">
                <a:solidFill>
                  <a:schemeClr val="bg1"/>
                </a:solidFill>
              </a:rPr>
              <a:t>Classification Validation</a:t>
            </a:r>
          </a:p>
        </p:txBody>
      </p:sp>
    </p:spTree>
    <p:extLst>
      <p:ext uri="{BB962C8B-B14F-4D97-AF65-F5344CB8AC3E}">
        <p14:creationId xmlns:p14="http://schemas.microsoft.com/office/powerpoint/2010/main" val="385928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A Note About Overfitting</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5422392"/>
          </a:xfrm>
        </p:spPr>
        <p:txBody>
          <a:bodyPr>
            <a:normAutofit/>
          </a:bodyPr>
          <a:lstStyle/>
          <a:p>
            <a:pPr>
              <a:spcAft>
                <a:spcPts val="2000"/>
              </a:spcAft>
            </a:pPr>
            <a:r>
              <a:rPr lang="en-US" sz="1300" b="1" dirty="0"/>
              <a:t>We are not going to focus too much on validating and analyzing machine learning models, but we should at least mention overfitting. </a:t>
            </a:r>
          </a:p>
          <a:p>
            <a:pPr>
              <a:spcAft>
                <a:spcPts val="2000"/>
              </a:spcAft>
            </a:pPr>
            <a:r>
              <a:rPr lang="en-US" sz="1300" b="1" dirty="0">
                <a:solidFill>
                  <a:srgbClr val="C00000"/>
                </a:solidFill>
              </a:rPr>
              <a:t>Overfitting</a:t>
            </a:r>
            <a:r>
              <a:rPr lang="en-US" sz="1300" b="1" dirty="0"/>
              <a:t> means that our ML model works well with the data it was trained on but fails to predict correctly with new data.</a:t>
            </a:r>
          </a:p>
          <a:p>
            <a:pPr marL="285750" indent="-285750">
              <a:lnSpc>
                <a:spcPct val="100000"/>
              </a:lnSpc>
              <a:spcAft>
                <a:spcPts val="2000"/>
              </a:spcAft>
              <a:buFont typeface="Arial" panose="020B0604020202020204" pitchFamily="34" charset="0"/>
              <a:buChar char="•"/>
            </a:pPr>
            <a:r>
              <a:rPr lang="en-US" sz="1300" dirty="0"/>
              <a:t>This can be due to many factors, but a common cause is the sampled data does not represent the larger population and more data is needed. </a:t>
            </a:r>
          </a:p>
          <a:p>
            <a:pPr marL="285750" indent="-285750">
              <a:lnSpc>
                <a:spcPct val="100000"/>
              </a:lnSpc>
              <a:spcAft>
                <a:spcPts val="2000"/>
              </a:spcAft>
              <a:buFont typeface="Arial" panose="020B0604020202020204" pitchFamily="34" charset="0"/>
              <a:buChar char="•"/>
            </a:pPr>
            <a:r>
              <a:rPr lang="en-US" sz="1300" dirty="0"/>
              <a:t>The red line has high </a:t>
            </a:r>
            <a:r>
              <a:rPr lang="en-US" sz="1300" b="1" dirty="0">
                <a:solidFill>
                  <a:srgbClr val="C00000"/>
                </a:solidFill>
              </a:rPr>
              <a:t>variance</a:t>
            </a:r>
            <a:r>
              <a:rPr lang="en-US" sz="1300" dirty="0"/>
              <a:t>, meaning its predictions are sensitive to outliers and therefore can vary greatly. </a:t>
            </a:r>
          </a:p>
          <a:p>
            <a:pPr marL="285750" indent="-285750">
              <a:lnSpc>
                <a:spcPct val="100000"/>
              </a:lnSpc>
              <a:spcAft>
                <a:spcPts val="2000"/>
              </a:spcAft>
              <a:buFont typeface="Arial" panose="020B0604020202020204" pitchFamily="34" charset="0"/>
              <a:buChar char="•"/>
            </a:pPr>
            <a:r>
              <a:rPr lang="en-US" sz="1300" dirty="0"/>
              <a:t>The blue line has high </a:t>
            </a:r>
            <a:r>
              <a:rPr lang="en-US" sz="1300" b="1" dirty="0">
                <a:solidFill>
                  <a:srgbClr val="C00000"/>
                </a:solidFill>
              </a:rPr>
              <a:t>bias</a:t>
            </a:r>
            <a:r>
              <a:rPr lang="en-US" sz="1300" dirty="0"/>
              <a:t>, meaning the model is less sensitive to outliers because it prioritizes a method (maintaining a straight line) rather than bend and respond to variance.</a:t>
            </a:r>
          </a:p>
          <a:p>
            <a:pPr>
              <a:spcAft>
                <a:spcPts val="2000"/>
              </a:spcAft>
            </a:pPr>
            <a:r>
              <a:rPr lang="en-US" sz="1300" b="1" dirty="0"/>
              <a:t>The red line to the right is likely overfitted (high variance, low bias), but the blue linear regression line (low variance, high bias) is less likely to be overfit.</a:t>
            </a:r>
          </a:p>
        </p:txBody>
      </p:sp>
      <p:pic>
        <p:nvPicPr>
          <p:cNvPr id="3074" name="Picture 2" descr="Graph Preview">
            <a:extLst>
              <a:ext uri="{FF2B5EF4-FFF2-40B4-BE49-F238E27FC236}">
                <a16:creationId xmlns:a16="http://schemas.microsoft.com/office/drawing/2014/main" id="{E6CEC8F7-8A0B-4A0D-B066-7E0CC31A9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0F76BBE-EAF5-4377-814A-913A3745DB1E}"/>
              </a:ext>
            </a:extLst>
          </p:cNvPr>
          <p:cNvSpPr/>
          <p:nvPr/>
        </p:nvSpPr>
        <p:spPr>
          <a:xfrm>
            <a:off x="7535008" y="5580888"/>
            <a:ext cx="4095480" cy="523220"/>
          </a:xfrm>
          <a:prstGeom prst="rect">
            <a:avLst/>
          </a:prstGeom>
        </p:spPr>
        <p:txBody>
          <a:bodyPr wrap="none">
            <a:spAutoFit/>
          </a:bodyPr>
          <a:lstStyle/>
          <a:p>
            <a:r>
              <a:rPr lang="en-US" sz="1400" dirty="0">
                <a:hlinkClick r:id="rId3"/>
              </a:rPr>
              <a:t>https://www.desmos.com/calculator/wmwfolbvdk</a:t>
            </a:r>
            <a:endParaRPr lang="en-US" sz="1400" dirty="0"/>
          </a:p>
          <a:p>
            <a:endParaRPr lang="en-US" sz="1400" dirty="0"/>
          </a:p>
        </p:txBody>
      </p:sp>
    </p:spTree>
    <p:extLst>
      <p:ext uri="{BB962C8B-B14F-4D97-AF65-F5344CB8AC3E}">
        <p14:creationId xmlns:p14="http://schemas.microsoft.com/office/powerpoint/2010/main" val="1903480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Classifying Things</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lnSpcReduction="10000"/>
          </a:bodyPr>
          <a:lstStyle/>
          <a:p>
            <a:pPr>
              <a:spcAft>
                <a:spcPts val="2000"/>
              </a:spcAft>
            </a:pPr>
            <a:r>
              <a:rPr lang="en-US" b="1" dirty="0"/>
              <a:t>So far we just did regressions via linear regression. </a:t>
            </a:r>
          </a:p>
          <a:p>
            <a:pPr>
              <a:spcAft>
                <a:spcPts val="2000"/>
              </a:spcAft>
            </a:pPr>
            <a:r>
              <a:rPr lang="en-US" b="1" dirty="0"/>
              <a:t>However, linear regressions are awkward to use for classification. </a:t>
            </a:r>
          </a:p>
          <a:p>
            <a:pPr marL="285750" indent="-285750">
              <a:spcAft>
                <a:spcPts val="2000"/>
              </a:spcAft>
              <a:buFont typeface="Arial" panose="020B0604020202020204" pitchFamily="34" charset="0"/>
              <a:buChar char="•"/>
            </a:pPr>
            <a:r>
              <a:rPr lang="en-US" dirty="0"/>
              <a:t>Lines extend in a straight direction for positive infinity and negative infinity, well outside a range of acceptable values. </a:t>
            </a:r>
          </a:p>
          <a:p>
            <a:pPr marL="285750" indent="-285750">
              <a:spcAft>
                <a:spcPts val="2000"/>
              </a:spcAft>
              <a:buFont typeface="Arial" panose="020B0604020202020204" pitchFamily="34" charset="0"/>
              <a:buChar char="•"/>
            </a:pPr>
            <a:r>
              <a:rPr lang="en-US" dirty="0"/>
              <a:t>Lines do not do a good job representing a probability and staying within the limits of 0.0 and 1.0. </a:t>
            </a:r>
          </a:p>
          <a:p>
            <a:pPr marL="285750" indent="-285750">
              <a:spcAft>
                <a:spcPts val="2000"/>
              </a:spcAft>
              <a:buFont typeface="Arial" panose="020B0604020202020204" pitchFamily="34" charset="0"/>
              <a:buChar char="•"/>
            </a:pPr>
            <a:r>
              <a:rPr lang="en-US" dirty="0"/>
              <a:t>When doing classification, probability is a critical tool.</a:t>
            </a:r>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6" name="Picture 5" descr="A dog lying on the ground&#10;&#10;Description automatically generated">
            <a:extLst>
              <a:ext uri="{FF2B5EF4-FFF2-40B4-BE49-F238E27FC236}">
                <a16:creationId xmlns:a16="http://schemas.microsoft.com/office/drawing/2014/main" id="{584E9284-3498-438C-B96E-98EA30C38B3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607595" y="1456654"/>
            <a:ext cx="3812363" cy="2466122"/>
          </a:xfrm>
          <a:prstGeom prst="rect">
            <a:avLst/>
          </a:prstGeom>
        </p:spPr>
      </p:pic>
      <p:sp>
        <p:nvSpPr>
          <p:cNvPr id="14" name="TextBox 13">
            <a:extLst>
              <a:ext uri="{FF2B5EF4-FFF2-40B4-BE49-F238E27FC236}">
                <a16:creationId xmlns:a16="http://schemas.microsoft.com/office/drawing/2014/main" id="{E451EE4B-BDEA-47E5-80D7-BEE91E4211E0}"/>
              </a:ext>
            </a:extLst>
          </p:cNvPr>
          <p:cNvSpPr txBox="1"/>
          <p:nvPr/>
        </p:nvSpPr>
        <p:spPr>
          <a:xfrm>
            <a:off x="7607595" y="4038600"/>
            <a:ext cx="3812363" cy="330200"/>
          </a:xfrm>
          <a:prstGeom prst="rect">
            <a:avLst/>
          </a:prstGeom>
        </p:spPr>
        <p:txBody>
          <a:bodyPr vert="horz" wrap="square" lIns="91440" tIns="45720" rIns="91440" bIns="45720" rtlCol="0">
            <a:normAutofit fontScale="92500" lnSpcReduction="10000"/>
          </a:bodyPr>
          <a:lstStyle/>
          <a:p>
            <a:pPr algn="ctr">
              <a:spcAft>
                <a:spcPts val="2000"/>
              </a:spcAft>
            </a:pPr>
            <a:r>
              <a:rPr lang="en-US" dirty="0">
                <a:solidFill>
                  <a:prstClr val="black">
                    <a:lumMod val="75000"/>
                    <a:lumOff val="25000"/>
                  </a:prstClr>
                </a:solidFill>
                <a:latin typeface="Segoe UI" panose="020B0502040204020203" pitchFamily="34" charset="0"/>
                <a:cs typeface="Segoe UI" panose="020B0502040204020203" pitchFamily="34" charset="0"/>
              </a:rPr>
              <a:t>Hot dog: 0.92 </a:t>
            </a:r>
          </a:p>
        </p:txBody>
      </p:sp>
    </p:spTree>
    <p:extLst>
      <p:ext uri="{BB962C8B-B14F-4D97-AF65-F5344CB8AC3E}">
        <p14:creationId xmlns:p14="http://schemas.microsoft.com/office/powerpoint/2010/main" val="14307459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a:xfrm>
            <a:off x="539496" y="448056"/>
            <a:ext cx="6877119" cy="640080"/>
          </a:xfrm>
        </p:spPr>
        <p:txBody>
          <a:bodyPr/>
          <a:lstStyle/>
          <a:p>
            <a:r>
              <a:rPr lang="en-US" dirty="0"/>
              <a:t>ML Classification is Not Perfect</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5661468" cy="4974336"/>
          </a:xfrm>
        </p:spPr>
        <p:txBody>
          <a:bodyPr>
            <a:normAutofit/>
          </a:bodyPr>
          <a:lstStyle/>
          <a:p>
            <a:pPr>
              <a:spcAft>
                <a:spcPts val="2000"/>
              </a:spcAft>
            </a:pPr>
            <a:r>
              <a:rPr lang="en-US" dirty="0"/>
              <a:t>Machine learning algorithms are not perfect and easily error-prone especially with outliers. </a:t>
            </a:r>
          </a:p>
          <a:p>
            <a:pPr>
              <a:spcAft>
                <a:spcPts val="2000"/>
              </a:spcAft>
            </a:pPr>
            <a:r>
              <a:rPr lang="en-US" dirty="0"/>
              <a:t>Generally, the more “advanced” and flexible a machine learning method is the more prone it is to overfitting. </a:t>
            </a:r>
          </a:p>
          <a:p>
            <a:pPr>
              <a:spcAft>
                <a:spcPts val="2000"/>
              </a:spcAft>
            </a:pPr>
            <a:r>
              <a:rPr lang="en-US" dirty="0"/>
              <a:t>To the right are examples of a well-trained neural network unable to recognize images correctly due to objects in abnormal positions</a:t>
            </a:r>
          </a:p>
          <a:p>
            <a:pPr>
              <a:spcAft>
                <a:spcPts val="2000"/>
              </a:spcAft>
            </a:pPr>
            <a:r>
              <a:rPr lang="en-US" dirty="0"/>
              <a:t>SOURCE: </a:t>
            </a:r>
            <a:r>
              <a:rPr lang="en-US" dirty="0">
                <a:hlinkClick r:id="rId2"/>
              </a:rPr>
              <a:t>https://arxiv.org/abs/1811.11553</a:t>
            </a:r>
            <a:endParaRPr lang="en-US" dirty="0"/>
          </a:p>
          <a:p>
            <a:pPr>
              <a:spcAft>
                <a:spcPts val="2000"/>
              </a:spcAft>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14" name="Picture 13">
            <a:extLst>
              <a:ext uri="{FF2B5EF4-FFF2-40B4-BE49-F238E27FC236}">
                <a16:creationId xmlns:a16="http://schemas.microsoft.com/office/drawing/2014/main" id="{EC6A3E91-D954-4459-BFF5-1F97E0F145C0}"/>
              </a:ext>
            </a:extLst>
          </p:cNvPr>
          <p:cNvPicPr>
            <a:picLocks noChangeAspect="1"/>
          </p:cNvPicPr>
          <p:nvPr/>
        </p:nvPicPr>
        <p:blipFill>
          <a:blip r:embed="rId3"/>
          <a:stretch>
            <a:fillRect/>
          </a:stretch>
        </p:blipFill>
        <p:spPr>
          <a:xfrm>
            <a:off x="9172575" y="3493152"/>
            <a:ext cx="2670175" cy="3087733"/>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ECF65788-1302-4FAF-AAB6-B1FC29A5026F}"/>
              </a:ext>
            </a:extLst>
          </p:cNvPr>
          <p:cNvPicPr>
            <a:picLocks noChangeAspect="1"/>
          </p:cNvPicPr>
          <p:nvPr/>
        </p:nvPicPr>
        <p:blipFill>
          <a:blip r:embed="rId4"/>
          <a:stretch>
            <a:fillRect/>
          </a:stretch>
        </p:blipFill>
        <p:spPr>
          <a:xfrm>
            <a:off x="6285378" y="1645920"/>
            <a:ext cx="2697818" cy="3159506"/>
          </a:xfrm>
          <a:prstGeom prst="rect">
            <a:avLst/>
          </a:prstGeom>
          <a:ln>
            <a:noFill/>
          </a:ln>
          <a:effectLst>
            <a:outerShdw blurRad="190500" algn="tl" rotWithShape="0">
              <a:srgbClr val="000000">
                <a:alpha val="70000"/>
              </a:srgbClr>
            </a:outerShdw>
          </a:effectLst>
        </p:spPr>
      </p:pic>
      <p:pic>
        <p:nvPicPr>
          <p:cNvPr id="16" name="Picture 15">
            <a:extLst>
              <a:ext uri="{FF2B5EF4-FFF2-40B4-BE49-F238E27FC236}">
                <a16:creationId xmlns:a16="http://schemas.microsoft.com/office/drawing/2014/main" id="{F75EB080-84B2-4A6F-B047-E554352CE3C4}"/>
              </a:ext>
            </a:extLst>
          </p:cNvPr>
          <p:cNvPicPr>
            <a:picLocks noChangeAspect="1"/>
          </p:cNvPicPr>
          <p:nvPr/>
        </p:nvPicPr>
        <p:blipFill>
          <a:blip r:embed="rId5"/>
          <a:stretch>
            <a:fillRect/>
          </a:stretch>
        </p:blipFill>
        <p:spPr>
          <a:xfrm>
            <a:off x="9172574" y="381000"/>
            <a:ext cx="2630569" cy="29838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071133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A Note About Overfitting</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995512" cy="4974336"/>
          </a:xfrm>
        </p:spPr>
        <p:txBody>
          <a:bodyPr>
            <a:normAutofit fontScale="85000" lnSpcReduction="10000"/>
          </a:bodyPr>
          <a:lstStyle/>
          <a:p>
            <a:pPr>
              <a:spcAft>
                <a:spcPts val="2000"/>
              </a:spcAft>
            </a:pPr>
            <a:r>
              <a:rPr lang="en-US" b="1" dirty="0"/>
              <a:t>Linear and logistic regression are highly biased methods and are resilient to overfitting. </a:t>
            </a:r>
          </a:p>
          <a:p>
            <a:pPr>
              <a:spcAft>
                <a:spcPts val="2000"/>
              </a:spcAft>
            </a:pPr>
            <a:r>
              <a:rPr lang="en-US" b="1" dirty="0"/>
              <a:t>There are other remedies to mitigate overfitting, the most basic being separating </a:t>
            </a:r>
            <a:r>
              <a:rPr lang="en-US" b="1" dirty="0">
                <a:solidFill>
                  <a:srgbClr val="C00000"/>
                </a:solidFill>
              </a:rPr>
              <a:t>training data </a:t>
            </a:r>
            <a:r>
              <a:rPr lang="en-US" b="1" dirty="0"/>
              <a:t>and </a:t>
            </a:r>
            <a:r>
              <a:rPr lang="en-US" b="1" dirty="0">
                <a:solidFill>
                  <a:srgbClr val="C00000"/>
                </a:solidFill>
              </a:rPr>
              <a:t>test data</a:t>
            </a:r>
            <a:r>
              <a:rPr lang="en-US" b="1" dirty="0"/>
              <a:t>. </a:t>
            </a:r>
          </a:p>
          <a:p>
            <a:pPr marL="285750" indent="-285750">
              <a:spcAft>
                <a:spcPts val="2000"/>
              </a:spcAft>
              <a:buFont typeface="Arial" panose="020B0604020202020204" pitchFamily="34" charset="0"/>
              <a:buChar char="•"/>
            </a:pPr>
            <a:r>
              <a:rPr lang="en-US" dirty="0"/>
              <a:t>The model is fit to the training data, and then is tested with the test data. </a:t>
            </a:r>
          </a:p>
          <a:p>
            <a:pPr marL="285750" indent="-285750">
              <a:spcAft>
                <a:spcPts val="2000"/>
              </a:spcAft>
              <a:buFont typeface="Arial" panose="020B0604020202020204" pitchFamily="34" charset="0"/>
              <a:buChar char="•"/>
            </a:pPr>
            <a:r>
              <a:rPr lang="en-US" dirty="0"/>
              <a:t>If the test data performs poorly compared to the training data, there is a possibility of overfit (or just no correlation altogether).</a:t>
            </a:r>
          </a:p>
          <a:p>
            <a:pPr>
              <a:spcAft>
                <a:spcPts val="2000"/>
              </a:spcAft>
            </a:pPr>
            <a:r>
              <a:rPr lang="en-US" dirty="0"/>
              <a:t>You can also try to train with more data as well as utilize cross-validation, regularization, bagging, boosting, and other techniques. </a:t>
            </a:r>
          </a:p>
          <a:p>
            <a:pPr marL="285750" indent="-285750">
              <a:spcAft>
                <a:spcPts val="2000"/>
              </a:spcAft>
              <a:buFont typeface="Arial" panose="020B0604020202020204" pitchFamily="34" charset="0"/>
              <a:buChar char="•"/>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A4D8FE29-A2AA-46FE-96BC-83024381BCE6}"/>
              </a:ext>
            </a:extLst>
          </p:cNvPr>
          <p:cNvPicPr>
            <a:picLocks noChangeAspect="1"/>
          </p:cNvPicPr>
          <p:nvPr/>
        </p:nvPicPr>
        <p:blipFill>
          <a:blip r:embed="rId2"/>
          <a:stretch>
            <a:fillRect/>
          </a:stretch>
        </p:blipFill>
        <p:spPr>
          <a:xfrm>
            <a:off x="7601846" y="1435608"/>
            <a:ext cx="4005353" cy="3065056"/>
          </a:xfrm>
          <a:prstGeom prst="rect">
            <a:avLst/>
          </a:prstGeom>
        </p:spPr>
      </p:pic>
    </p:spTree>
    <p:extLst>
      <p:ext uri="{BB962C8B-B14F-4D97-AF65-F5344CB8AC3E}">
        <p14:creationId xmlns:p14="http://schemas.microsoft.com/office/powerpoint/2010/main" val="5521397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raph Preview">
            <a:extLst>
              <a:ext uri="{FF2B5EF4-FFF2-40B4-BE49-F238E27FC236}">
                <a16:creationId xmlns:a16="http://schemas.microsoft.com/office/drawing/2014/main" id="{825C7B72-E33B-4035-93FB-35EECF3B12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5875"/>
          <a:stretch/>
        </p:blipFill>
        <p:spPr bwMode="auto">
          <a:xfrm>
            <a:off x="8382000" y="1430867"/>
            <a:ext cx="3205162"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C551773-ADA8-47B1-9921-F66E13EADCD8}"/>
              </a:ext>
            </a:extLst>
          </p:cNvPr>
          <p:cNvSpPr>
            <a:spLocks noGrp="1"/>
          </p:cNvSpPr>
          <p:nvPr>
            <p:ph type="title"/>
          </p:nvPr>
        </p:nvSpPr>
        <p:spPr/>
        <p:txBody>
          <a:bodyPr/>
          <a:lstStyle/>
          <a:p>
            <a:r>
              <a:rPr lang="en-US" dirty="0"/>
              <a:t>Training and Testing Data</a:t>
            </a:r>
          </a:p>
        </p:txBody>
      </p:sp>
      <p:sp>
        <p:nvSpPr>
          <p:cNvPr id="3" name="Content Placeholder 2">
            <a:extLst>
              <a:ext uri="{FF2B5EF4-FFF2-40B4-BE49-F238E27FC236}">
                <a16:creationId xmlns:a16="http://schemas.microsoft.com/office/drawing/2014/main" id="{50326245-A600-43D8-A619-0CDEC3FF447D}"/>
              </a:ext>
            </a:extLst>
          </p:cNvPr>
          <p:cNvSpPr>
            <a:spLocks noGrp="1"/>
          </p:cNvSpPr>
          <p:nvPr>
            <p:ph sz="quarter" idx="10"/>
          </p:nvPr>
        </p:nvSpPr>
        <p:spPr>
          <a:xfrm>
            <a:off x="539495" y="1435608"/>
            <a:ext cx="5934683" cy="4974336"/>
          </a:xfrm>
        </p:spPr>
        <p:txBody>
          <a:bodyPr>
            <a:normAutofit lnSpcReduction="10000"/>
          </a:bodyPr>
          <a:lstStyle/>
          <a:p>
            <a:r>
              <a:rPr lang="en-US" b="1" dirty="0"/>
              <a:t>A common practice to proactively prevent overfitting in machine learning is to separate training data and testing data. </a:t>
            </a:r>
          </a:p>
          <a:p>
            <a:pPr marL="285750" indent="-285750">
              <a:buFont typeface="Arial" panose="020B0604020202020204" pitchFamily="34" charset="0"/>
              <a:buChar char="•"/>
            </a:pPr>
            <a:r>
              <a:rPr lang="en-US" b="1" dirty="0">
                <a:solidFill>
                  <a:srgbClr val="FF0000"/>
                </a:solidFill>
              </a:rPr>
              <a:t>Training data </a:t>
            </a:r>
            <a:r>
              <a:rPr lang="en-US" dirty="0"/>
              <a:t>is data used to fit a model and is typically 2/3 of the data. </a:t>
            </a:r>
          </a:p>
          <a:p>
            <a:pPr marL="285750" indent="-285750">
              <a:buFont typeface="Arial" panose="020B0604020202020204" pitchFamily="34" charset="0"/>
              <a:buChar char="•"/>
            </a:pPr>
            <a:r>
              <a:rPr lang="en-US" b="1" dirty="0">
                <a:solidFill>
                  <a:srgbClr val="FF0000"/>
                </a:solidFill>
              </a:rPr>
              <a:t>Test data </a:t>
            </a:r>
            <a:r>
              <a:rPr lang="en-US" dirty="0"/>
              <a:t>is used to test the model and is the remaining 1/3 of the data. </a:t>
            </a:r>
          </a:p>
          <a:p>
            <a:r>
              <a:rPr lang="en-US" b="1" dirty="0"/>
              <a:t>By omitting the testing data from training, we see how well the model works on data it has not seen before and change our parameters accordingly. </a:t>
            </a:r>
          </a:p>
        </p:txBody>
      </p:sp>
      <p:sp>
        <p:nvSpPr>
          <p:cNvPr id="5" name="Rectangle 4">
            <a:extLst>
              <a:ext uri="{FF2B5EF4-FFF2-40B4-BE49-F238E27FC236}">
                <a16:creationId xmlns:a16="http://schemas.microsoft.com/office/drawing/2014/main" id="{8D457EA3-AF81-4314-A1D2-1E2D688A5A6F}"/>
              </a:ext>
            </a:extLst>
          </p:cNvPr>
          <p:cNvSpPr/>
          <p:nvPr/>
        </p:nvSpPr>
        <p:spPr>
          <a:xfrm>
            <a:off x="6925733" y="3736621"/>
            <a:ext cx="1253067" cy="105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6" name="Rectangle 5">
            <a:extLst>
              <a:ext uri="{FF2B5EF4-FFF2-40B4-BE49-F238E27FC236}">
                <a16:creationId xmlns:a16="http://schemas.microsoft.com/office/drawing/2014/main" id="{F894BC71-8262-46F9-A2BC-7FAD546A0B1C}"/>
              </a:ext>
            </a:extLst>
          </p:cNvPr>
          <p:cNvSpPr/>
          <p:nvPr/>
        </p:nvSpPr>
        <p:spPr>
          <a:xfrm>
            <a:off x="6925733" y="4789311"/>
            <a:ext cx="1253067" cy="451556"/>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8" name="Rectangle 7">
            <a:extLst>
              <a:ext uri="{FF2B5EF4-FFF2-40B4-BE49-F238E27FC236}">
                <a16:creationId xmlns:a16="http://schemas.microsoft.com/office/drawing/2014/main" id="{54BEF417-C89F-4F85-B1E1-23E3A11FE6FD}"/>
              </a:ext>
            </a:extLst>
          </p:cNvPr>
          <p:cNvSpPr/>
          <p:nvPr/>
        </p:nvSpPr>
        <p:spPr>
          <a:xfrm>
            <a:off x="6925733" y="1430867"/>
            <a:ext cx="1253067" cy="150424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cxnSp>
        <p:nvCxnSpPr>
          <p:cNvPr id="10" name="Straight Arrow Connector 9">
            <a:extLst>
              <a:ext uri="{FF2B5EF4-FFF2-40B4-BE49-F238E27FC236}">
                <a16:creationId xmlns:a16="http://schemas.microsoft.com/office/drawing/2014/main" id="{07ACA9BF-5852-4207-9F5A-70CDA3DE9E8F}"/>
              </a:ext>
            </a:extLst>
          </p:cNvPr>
          <p:cNvCxnSpPr>
            <a:cxnSpLocks/>
          </p:cNvCxnSpPr>
          <p:nvPr/>
        </p:nvCxnSpPr>
        <p:spPr>
          <a:xfrm flipH="1">
            <a:off x="7552266" y="2968979"/>
            <a:ext cx="1" cy="75635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44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6BCD1-CD2E-46D4-8841-BF4172530945}"/>
              </a:ext>
            </a:extLst>
          </p:cNvPr>
          <p:cNvSpPr>
            <a:spLocks noGrp="1"/>
          </p:cNvSpPr>
          <p:nvPr>
            <p:ph type="title"/>
          </p:nvPr>
        </p:nvSpPr>
        <p:spPr/>
        <p:txBody>
          <a:bodyPr>
            <a:normAutofit/>
          </a:bodyPr>
          <a:lstStyle/>
          <a:p>
            <a:r>
              <a:rPr lang="en-US" dirty="0"/>
              <a:t>Cross-Validation</a:t>
            </a:r>
          </a:p>
        </p:txBody>
      </p:sp>
      <p:sp>
        <p:nvSpPr>
          <p:cNvPr id="3" name="Content Placeholder 2">
            <a:extLst>
              <a:ext uri="{FF2B5EF4-FFF2-40B4-BE49-F238E27FC236}">
                <a16:creationId xmlns:a16="http://schemas.microsoft.com/office/drawing/2014/main" id="{78DBB35B-8FEC-42C0-9AB7-4A46AC2C16A5}"/>
              </a:ext>
            </a:extLst>
          </p:cNvPr>
          <p:cNvSpPr>
            <a:spLocks noGrp="1"/>
          </p:cNvSpPr>
          <p:nvPr>
            <p:ph sz="quarter" idx="10"/>
          </p:nvPr>
        </p:nvSpPr>
        <p:spPr>
          <a:xfrm>
            <a:off x="539496" y="1435607"/>
            <a:ext cx="6137882" cy="4931555"/>
          </a:xfrm>
        </p:spPr>
        <p:txBody>
          <a:bodyPr>
            <a:normAutofit fontScale="92500" lnSpcReduction="20000"/>
          </a:bodyPr>
          <a:lstStyle/>
          <a:p>
            <a:r>
              <a:rPr lang="en-US" dirty="0"/>
              <a:t>We can take this concept of training/testing data a step further, and test different combinations of training and testing data.</a:t>
            </a:r>
          </a:p>
          <a:p>
            <a:r>
              <a:rPr lang="en-US" dirty="0"/>
              <a:t>This is known as </a:t>
            </a:r>
            <a:r>
              <a:rPr lang="en-US" b="1" dirty="0">
                <a:solidFill>
                  <a:srgbClr val="FF0000"/>
                </a:solidFill>
              </a:rPr>
              <a:t>cross-validation</a:t>
            </a:r>
            <a:r>
              <a:rPr lang="en-US" dirty="0"/>
              <a:t>, the gold standard of validation techniques.</a:t>
            </a:r>
          </a:p>
          <a:p>
            <a:r>
              <a:rPr lang="en-US" dirty="0"/>
              <a:t>To the right we have </a:t>
            </a:r>
            <a:r>
              <a:rPr lang="en-US" b="1" dirty="0">
                <a:solidFill>
                  <a:srgbClr val="FF0000"/>
                </a:solidFill>
              </a:rPr>
              <a:t>3-fold cross validation</a:t>
            </a:r>
            <a:r>
              <a:rPr lang="en-US" dirty="0"/>
              <a:t> which breaks the data into thirds and uses one of the pieces for testing. </a:t>
            </a:r>
          </a:p>
          <a:p>
            <a:r>
              <a:rPr lang="en-US" dirty="0"/>
              <a:t>We can then evaluate how well each of these perform, being able to compare different parameters and models (e.g. linear regression vs decision trees) and see which setup produces the best performance. </a:t>
            </a:r>
          </a:p>
          <a:p>
            <a:endParaRPr lang="en-US" dirty="0"/>
          </a:p>
          <a:p>
            <a:endParaRPr lang="en-US" dirty="0"/>
          </a:p>
        </p:txBody>
      </p:sp>
      <p:sp>
        <p:nvSpPr>
          <p:cNvPr id="5" name="Rectangle 4">
            <a:extLst>
              <a:ext uri="{FF2B5EF4-FFF2-40B4-BE49-F238E27FC236}">
                <a16:creationId xmlns:a16="http://schemas.microsoft.com/office/drawing/2014/main" id="{A6276FD9-7C2D-4131-AC42-A003198D3201}"/>
              </a:ext>
            </a:extLst>
          </p:cNvPr>
          <p:cNvSpPr/>
          <p:nvPr/>
        </p:nvSpPr>
        <p:spPr>
          <a:xfrm>
            <a:off x="6925733" y="4789311"/>
            <a:ext cx="1253067" cy="451556"/>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6" name="Rectangle 5">
            <a:extLst>
              <a:ext uri="{FF2B5EF4-FFF2-40B4-BE49-F238E27FC236}">
                <a16:creationId xmlns:a16="http://schemas.microsoft.com/office/drawing/2014/main" id="{5C392765-D4C5-4ADC-83E3-EAF8E4B593DE}"/>
              </a:ext>
            </a:extLst>
          </p:cNvPr>
          <p:cNvSpPr/>
          <p:nvPr/>
        </p:nvSpPr>
        <p:spPr>
          <a:xfrm>
            <a:off x="8494887" y="1397001"/>
            <a:ext cx="1253067" cy="150424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cxnSp>
        <p:nvCxnSpPr>
          <p:cNvPr id="7" name="Straight Arrow Connector 6">
            <a:extLst>
              <a:ext uri="{FF2B5EF4-FFF2-40B4-BE49-F238E27FC236}">
                <a16:creationId xmlns:a16="http://schemas.microsoft.com/office/drawing/2014/main" id="{00FFC0FB-92FA-46D8-9FE6-75AA270D899E}"/>
              </a:ext>
            </a:extLst>
          </p:cNvPr>
          <p:cNvCxnSpPr>
            <a:cxnSpLocks/>
          </p:cNvCxnSpPr>
          <p:nvPr/>
        </p:nvCxnSpPr>
        <p:spPr>
          <a:xfrm flipH="1">
            <a:off x="7552267" y="2968978"/>
            <a:ext cx="1301041" cy="75635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234F2E0E-708E-4A0A-92D9-37750015AC95}"/>
              </a:ext>
            </a:extLst>
          </p:cNvPr>
          <p:cNvSpPr/>
          <p:nvPr/>
        </p:nvSpPr>
        <p:spPr>
          <a:xfrm>
            <a:off x="8494888" y="3736620"/>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9" name="Rectangle 8">
            <a:extLst>
              <a:ext uri="{FF2B5EF4-FFF2-40B4-BE49-F238E27FC236}">
                <a16:creationId xmlns:a16="http://schemas.microsoft.com/office/drawing/2014/main" id="{212C501A-7506-448A-904C-52F898F125AD}"/>
              </a:ext>
            </a:extLst>
          </p:cNvPr>
          <p:cNvSpPr/>
          <p:nvPr/>
        </p:nvSpPr>
        <p:spPr>
          <a:xfrm>
            <a:off x="8494887" y="4261556"/>
            <a:ext cx="1253067" cy="527755"/>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10" name="Rectangle 9">
            <a:extLst>
              <a:ext uri="{FF2B5EF4-FFF2-40B4-BE49-F238E27FC236}">
                <a16:creationId xmlns:a16="http://schemas.microsoft.com/office/drawing/2014/main" id="{08875651-7E0A-4C9C-8567-AB15074A83FB}"/>
              </a:ext>
            </a:extLst>
          </p:cNvPr>
          <p:cNvSpPr/>
          <p:nvPr/>
        </p:nvSpPr>
        <p:spPr>
          <a:xfrm>
            <a:off x="8494887" y="4789311"/>
            <a:ext cx="1253067" cy="451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12" name="Rectangle 11">
            <a:extLst>
              <a:ext uri="{FF2B5EF4-FFF2-40B4-BE49-F238E27FC236}">
                <a16:creationId xmlns:a16="http://schemas.microsoft.com/office/drawing/2014/main" id="{D501A1CC-A9C5-4D44-AE19-ED73348AE516}"/>
              </a:ext>
            </a:extLst>
          </p:cNvPr>
          <p:cNvSpPr/>
          <p:nvPr/>
        </p:nvSpPr>
        <p:spPr>
          <a:xfrm>
            <a:off x="9996310" y="3725333"/>
            <a:ext cx="1253067" cy="530578"/>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cxnSp>
        <p:nvCxnSpPr>
          <p:cNvPr id="13" name="Straight Arrow Connector 12">
            <a:extLst>
              <a:ext uri="{FF2B5EF4-FFF2-40B4-BE49-F238E27FC236}">
                <a16:creationId xmlns:a16="http://schemas.microsoft.com/office/drawing/2014/main" id="{FBA23108-9F8D-42F5-BD53-6CB7D7637709}"/>
              </a:ext>
            </a:extLst>
          </p:cNvPr>
          <p:cNvCxnSpPr>
            <a:cxnSpLocks/>
          </p:cNvCxnSpPr>
          <p:nvPr/>
        </p:nvCxnSpPr>
        <p:spPr>
          <a:xfrm>
            <a:off x="9121420" y="2968978"/>
            <a:ext cx="0" cy="69991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844385B-A1C4-49D3-8B1F-B2222050EA54}"/>
              </a:ext>
            </a:extLst>
          </p:cNvPr>
          <p:cNvCxnSpPr>
            <a:cxnSpLocks/>
          </p:cNvCxnSpPr>
          <p:nvPr/>
        </p:nvCxnSpPr>
        <p:spPr>
          <a:xfrm>
            <a:off x="9350022" y="2968979"/>
            <a:ext cx="1292576" cy="6999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91F56D5A-A48E-4235-99A2-86B89B4936EB}"/>
              </a:ext>
            </a:extLst>
          </p:cNvPr>
          <p:cNvSpPr/>
          <p:nvPr/>
        </p:nvSpPr>
        <p:spPr>
          <a:xfrm>
            <a:off x="6925732" y="4253088"/>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1" name="Rectangle 20">
            <a:extLst>
              <a:ext uri="{FF2B5EF4-FFF2-40B4-BE49-F238E27FC236}">
                <a16:creationId xmlns:a16="http://schemas.microsoft.com/office/drawing/2014/main" id="{8B5C0DEB-40C6-4D6A-928F-33B54A44695E}"/>
              </a:ext>
            </a:extLst>
          </p:cNvPr>
          <p:cNvSpPr/>
          <p:nvPr/>
        </p:nvSpPr>
        <p:spPr>
          <a:xfrm>
            <a:off x="6925731" y="3725333"/>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2" name="Rectangle 21">
            <a:extLst>
              <a:ext uri="{FF2B5EF4-FFF2-40B4-BE49-F238E27FC236}">
                <a16:creationId xmlns:a16="http://schemas.microsoft.com/office/drawing/2014/main" id="{D34A747D-CCE7-4D83-AEBF-74795124CABE}"/>
              </a:ext>
            </a:extLst>
          </p:cNvPr>
          <p:cNvSpPr/>
          <p:nvPr/>
        </p:nvSpPr>
        <p:spPr>
          <a:xfrm>
            <a:off x="9996307" y="4766733"/>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3" name="Rectangle 22">
            <a:extLst>
              <a:ext uri="{FF2B5EF4-FFF2-40B4-BE49-F238E27FC236}">
                <a16:creationId xmlns:a16="http://schemas.microsoft.com/office/drawing/2014/main" id="{3F691390-264E-4964-B7D8-76E708C241B6}"/>
              </a:ext>
            </a:extLst>
          </p:cNvPr>
          <p:cNvSpPr/>
          <p:nvPr/>
        </p:nvSpPr>
        <p:spPr>
          <a:xfrm>
            <a:off x="9996306" y="4238978"/>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pic>
        <p:nvPicPr>
          <p:cNvPr id="3074" name="Picture 2" descr="Graph Preview">
            <a:extLst>
              <a:ext uri="{FF2B5EF4-FFF2-40B4-BE49-F238E27FC236}">
                <a16:creationId xmlns:a16="http://schemas.microsoft.com/office/drawing/2014/main" id="{28B81424-CCA0-4736-B527-0F47999CCF3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75309" y="5430626"/>
            <a:ext cx="953915" cy="9539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Graph Preview">
            <a:extLst>
              <a:ext uri="{FF2B5EF4-FFF2-40B4-BE49-F238E27FC236}">
                <a16:creationId xmlns:a16="http://schemas.microsoft.com/office/drawing/2014/main" id="{F4D1303A-940B-4052-9337-FAD4EF2E9FC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44462" y="5430625"/>
            <a:ext cx="953915" cy="95391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Graph Preview">
            <a:extLst>
              <a:ext uri="{FF2B5EF4-FFF2-40B4-BE49-F238E27FC236}">
                <a16:creationId xmlns:a16="http://schemas.microsoft.com/office/drawing/2014/main" id="{1D8291A6-8B47-40A8-99CD-3DE31CE7B76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65640" y="5413248"/>
            <a:ext cx="953915" cy="953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4045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6BCD1-CD2E-46D4-8841-BF4172530945}"/>
              </a:ext>
            </a:extLst>
          </p:cNvPr>
          <p:cNvSpPr>
            <a:spLocks noGrp="1"/>
          </p:cNvSpPr>
          <p:nvPr>
            <p:ph type="title"/>
          </p:nvPr>
        </p:nvSpPr>
        <p:spPr/>
        <p:txBody>
          <a:bodyPr>
            <a:normAutofit/>
          </a:bodyPr>
          <a:lstStyle/>
          <a:p>
            <a:r>
              <a:rPr lang="en-US" dirty="0"/>
              <a:t>Cross-Validation</a:t>
            </a:r>
          </a:p>
        </p:txBody>
      </p:sp>
      <p:sp>
        <p:nvSpPr>
          <p:cNvPr id="3" name="Content Placeholder 2">
            <a:extLst>
              <a:ext uri="{FF2B5EF4-FFF2-40B4-BE49-F238E27FC236}">
                <a16:creationId xmlns:a16="http://schemas.microsoft.com/office/drawing/2014/main" id="{78DBB35B-8FEC-42C0-9AB7-4A46AC2C16A5}"/>
              </a:ext>
            </a:extLst>
          </p:cNvPr>
          <p:cNvSpPr>
            <a:spLocks noGrp="1"/>
          </p:cNvSpPr>
          <p:nvPr>
            <p:ph sz="quarter" idx="10"/>
          </p:nvPr>
        </p:nvSpPr>
        <p:spPr>
          <a:xfrm>
            <a:off x="539496" y="1435607"/>
            <a:ext cx="6137882" cy="4931555"/>
          </a:xfrm>
        </p:spPr>
        <p:txBody>
          <a:bodyPr>
            <a:normAutofit fontScale="92500" lnSpcReduction="20000"/>
          </a:bodyPr>
          <a:lstStyle/>
          <a:p>
            <a:r>
              <a:rPr lang="en-US" dirty="0"/>
              <a:t>We can take this concept of training/testing data a step further, and test different combinations of training and testing data.</a:t>
            </a:r>
          </a:p>
          <a:p>
            <a:r>
              <a:rPr lang="en-US" dirty="0"/>
              <a:t>This is known as </a:t>
            </a:r>
            <a:r>
              <a:rPr lang="en-US" b="1" dirty="0">
                <a:solidFill>
                  <a:srgbClr val="FF0000"/>
                </a:solidFill>
              </a:rPr>
              <a:t>cross-validation</a:t>
            </a:r>
            <a:r>
              <a:rPr lang="en-US" dirty="0"/>
              <a:t>, the gold standard of validation techniques.</a:t>
            </a:r>
          </a:p>
          <a:p>
            <a:r>
              <a:rPr lang="en-US" dirty="0"/>
              <a:t>To the right we have </a:t>
            </a:r>
            <a:r>
              <a:rPr lang="en-US" b="1" dirty="0">
                <a:solidFill>
                  <a:srgbClr val="FF0000"/>
                </a:solidFill>
              </a:rPr>
              <a:t>3-fold cross validation</a:t>
            </a:r>
            <a:r>
              <a:rPr lang="en-US" dirty="0"/>
              <a:t> which breaks the data into thirds and uses one of the pieces for testing. </a:t>
            </a:r>
          </a:p>
          <a:p>
            <a:r>
              <a:rPr lang="en-US" dirty="0"/>
              <a:t>We can then evaluate how well each of these perform, being able to compare different parameters and models (e.g. linear regression vs decision trees) and see which setup produces the best performance. </a:t>
            </a:r>
          </a:p>
          <a:p>
            <a:endParaRPr lang="en-US" dirty="0"/>
          </a:p>
          <a:p>
            <a:endParaRPr lang="en-US" dirty="0"/>
          </a:p>
        </p:txBody>
      </p:sp>
      <p:sp>
        <p:nvSpPr>
          <p:cNvPr id="5" name="Rectangle 4">
            <a:extLst>
              <a:ext uri="{FF2B5EF4-FFF2-40B4-BE49-F238E27FC236}">
                <a16:creationId xmlns:a16="http://schemas.microsoft.com/office/drawing/2014/main" id="{A6276FD9-7C2D-4131-AC42-A003198D3201}"/>
              </a:ext>
            </a:extLst>
          </p:cNvPr>
          <p:cNvSpPr/>
          <p:nvPr/>
        </p:nvSpPr>
        <p:spPr>
          <a:xfrm>
            <a:off x="6925733" y="4789311"/>
            <a:ext cx="1253067" cy="451556"/>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6" name="Rectangle 5">
            <a:extLst>
              <a:ext uri="{FF2B5EF4-FFF2-40B4-BE49-F238E27FC236}">
                <a16:creationId xmlns:a16="http://schemas.microsoft.com/office/drawing/2014/main" id="{5C392765-D4C5-4ADC-83E3-EAF8E4B593DE}"/>
              </a:ext>
            </a:extLst>
          </p:cNvPr>
          <p:cNvSpPr/>
          <p:nvPr/>
        </p:nvSpPr>
        <p:spPr>
          <a:xfrm>
            <a:off x="8494887" y="1397001"/>
            <a:ext cx="1253067" cy="150424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cxnSp>
        <p:nvCxnSpPr>
          <p:cNvPr id="7" name="Straight Arrow Connector 6">
            <a:extLst>
              <a:ext uri="{FF2B5EF4-FFF2-40B4-BE49-F238E27FC236}">
                <a16:creationId xmlns:a16="http://schemas.microsoft.com/office/drawing/2014/main" id="{00FFC0FB-92FA-46D8-9FE6-75AA270D899E}"/>
              </a:ext>
            </a:extLst>
          </p:cNvPr>
          <p:cNvCxnSpPr>
            <a:cxnSpLocks/>
          </p:cNvCxnSpPr>
          <p:nvPr/>
        </p:nvCxnSpPr>
        <p:spPr>
          <a:xfrm flipH="1">
            <a:off x="7552267" y="2968978"/>
            <a:ext cx="1301041" cy="75635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234F2E0E-708E-4A0A-92D9-37750015AC95}"/>
              </a:ext>
            </a:extLst>
          </p:cNvPr>
          <p:cNvSpPr/>
          <p:nvPr/>
        </p:nvSpPr>
        <p:spPr>
          <a:xfrm>
            <a:off x="8494888" y="3736620"/>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9" name="Rectangle 8">
            <a:extLst>
              <a:ext uri="{FF2B5EF4-FFF2-40B4-BE49-F238E27FC236}">
                <a16:creationId xmlns:a16="http://schemas.microsoft.com/office/drawing/2014/main" id="{212C501A-7506-448A-904C-52F898F125AD}"/>
              </a:ext>
            </a:extLst>
          </p:cNvPr>
          <p:cNvSpPr/>
          <p:nvPr/>
        </p:nvSpPr>
        <p:spPr>
          <a:xfrm>
            <a:off x="8494887" y="4261556"/>
            <a:ext cx="1253067" cy="527755"/>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10" name="Rectangle 9">
            <a:extLst>
              <a:ext uri="{FF2B5EF4-FFF2-40B4-BE49-F238E27FC236}">
                <a16:creationId xmlns:a16="http://schemas.microsoft.com/office/drawing/2014/main" id="{08875651-7E0A-4C9C-8567-AB15074A83FB}"/>
              </a:ext>
            </a:extLst>
          </p:cNvPr>
          <p:cNvSpPr/>
          <p:nvPr/>
        </p:nvSpPr>
        <p:spPr>
          <a:xfrm>
            <a:off x="8494887" y="4789311"/>
            <a:ext cx="1253067" cy="451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12" name="Rectangle 11">
            <a:extLst>
              <a:ext uri="{FF2B5EF4-FFF2-40B4-BE49-F238E27FC236}">
                <a16:creationId xmlns:a16="http://schemas.microsoft.com/office/drawing/2014/main" id="{D501A1CC-A9C5-4D44-AE19-ED73348AE516}"/>
              </a:ext>
            </a:extLst>
          </p:cNvPr>
          <p:cNvSpPr/>
          <p:nvPr/>
        </p:nvSpPr>
        <p:spPr>
          <a:xfrm>
            <a:off x="9996310" y="3725333"/>
            <a:ext cx="1253067" cy="530578"/>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cxnSp>
        <p:nvCxnSpPr>
          <p:cNvPr id="13" name="Straight Arrow Connector 12">
            <a:extLst>
              <a:ext uri="{FF2B5EF4-FFF2-40B4-BE49-F238E27FC236}">
                <a16:creationId xmlns:a16="http://schemas.microsoft.com/office/drawing/2014/main" id="{FBA23108-9F8D-42F5-BD53-6CB7D7637709}"/>
              </a:ext>
            </a:extLst>
          </p:cNvPr>
          <p:cNvCxnSpPr>
            <a:cxnSpLocks/>
          </p:cNvCxnSpPr>
          <p:nvPr/>
        </p:nvCxnSpPr>
        <p:spPr>
          <a:xfrm>
            <a:off x="9121420" y="2968978"/>
            <a:ext cx="0" cy="69991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844385B-A1C4-49D3-8B1F-B2222050EA54}"/>
              </a:ext>
            </a:extLst>
          </p:cNvPr>
          <p:cNvCxnSpPr>
            <a:cxnSpLocks/>
          </p:cNvCxnSpPr>
          <p:nvPr/>
        </p:nvCxnSpPr>
        <p:spPr>
          <a:xfrm>
            <a:off x="9350022" y="2968979"/>
            <a:ext cx="1292576" cy="6999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91F56D5A-A48E-4235-99A2-86B89B4936EB}"/>
              </a:ext>
            </a:extLst>
          </p:cNvPr>
          <p:cNvSpPr/>
          <p:nvPr/>
        </p:nvSpPr>
        <p:spPr>
          <a:xfrm>
            <a:off x="6925732" y="4253088"/>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1" name="Rectangle 20">
            <a:extLst>
              <a:ext uri="{FF2B5EF4-FFF2-40B4-BE49-F238E27FC236}">
                <a16:creationId xmlns:a16="http://schemas.microsoft.com/office/drawing/2014/main" id="{8B5C0DEB-40C6-4D6A-928F-33B54A44695E}"/>
              </a:ext>
            </a:extLst>
          </p:cNvPr>
          <p:cNvSpPr/>
          <p:nvPr/>
        </p:nvSpPr>
        <p:spPr>
          <a:xfrm>
            <a:off x="6925731" y="3725333"/>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2" name="Rectangle 21">
            <a:extLst>
              <a:ext uri="{FF2B5EF4-FFF2-40B4-BE49-F238E27FC236}">
                <a16:creationId xmlns:a16="http://schemas.microsoft.com/office/drawing/2014/main" id="{D34A747D-CCE7-4D83-AEBF-74795124CABE}"/>
              </a:ext>
            </a:extLst>
          </p:cNvPr>
          <p:cNvSpPr/>
          <p:nvPr/>
        </p:nvSpPr>
        <p:spPr>
          <a:xfrm>
            <a:off x="9996307" y="4766733"/>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3" name="Rectangle 22">
            <a:extLst>
              <a:ext uri="{FF2B5EF4-FFF2-40B4-BE49-F238E27FC236}">
                <a16:creationId xmlns:a16="http://schemas.microsoft.com/office/drawing/2014/main" id="{3F691390-264E-4964-B7D8-76E708C241B6}"/>
              </a:ext>
            </a:extLst>
          </p:cNvPr>
          <p:cNvSpPr/>
          <p:nvPr/>
        </p:nvSpPr>
        <p:spPr>
          <a:xfrm>
            <a:off x="9996306" y="4238978"/>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pic>
        <p:nvPicPr>
          <p:cNvPr id="3074" name="Picture 2" descr="Graph Preview">
            <a:extLst>
              <a:ext uri="{FF2B5EF4-FFF2-40B4-BE49-F238E27FC236}">
                <a16:creationId xmlns:a16="http://schemas.microsoft.com/office/drawing/2014/main" id="{28B81424-CCA0-4736-B527-0F47999CCF3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75309" y="5430626"/>
            <a:ext cx="953915" cy="9539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Graph Preview">
            <a:extLst>
              <a:ext uri="{FF2B5EF4-FFF2-40B4-BE49-F238E27FC236}">
                <a16:creationId xmlns:a16="http://schemas.microsoft.com/office/drawing/2014/main" id="{F4D1303A-940B-4052-9337-FAD4EF2E9FC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44462" y="5430625"/>
            <a:ext cx="953915" cy="95391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Graph Preview">
            <a:extLst>
              <a:ext uri="{FF2B5EF4-FFF2-40B4-BE49-F238E27FC236}">
                <a16:creationId xmlns:a16="http://schemas.microsoft.com/office/drawing/2014/main" id="{1D8291A6-8B47-40A8-99CD-3DE31CE7B76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65640" y="5413248"/>
            <a:ext cx="953915" cy="953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5795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6BCD1-CD2E-46D4-8841-BF4172530945}"/>
              </a:ext>
            </a:extLst>
          </p:cNvPr>
          <p:cNvSpPr>
            <a:spLocks noGrp="1"/>
          </p:cNvSpPr>
          <p:nvPr>
            <p:ph type="title"/>
          </p:nvPr>
        </p:nvSpPr>
        <p:spPr/>
        <p:txBody>
          <a:bodyPr>
            <a:normAutofit/>
          </a:bodyPr>
          <a:lstStyle/>
          <a:p>
            <a:r>
              <a:rPr lang="en-US" dirty="0"/>
              <a:t>Cross-Validation</a:t>
            </a:r>
          </a:p>
        </p:txBody>
      </p:sp>
      <p:sp>
        <p:nvSpPr>
          <p:cNvPr id="3" name="Content Placeholder 2">
            <a:extLst>
              <a:ext uri="{FF2B5EF4-FFF2-40B4-BE49-F238E27FC236}">
                <a16:creationId xmlns:a16="http://schemas.microsoft.com/office/drawing/2014/main" id="{78DBB35B-8FEC-42C0-9AB7-4A46AC2C16A5}"/>
              </a:ext>
            </a:extLst>
          </p:cNvPr>
          <p:cNvSpPr>
            <a:spLocks noGrp="1"/>
          </p:cNvSpPr>
          <p:nvPr>
            <p:ph sz="quarter" idx="10"/>
          </p:nvPr>
        </p:nvSpPr>
        <p:spPr>
          <a:xfrm>
            <a:off x="539496" y="1435607"/>
            <a:ext cx="8124726" cy="4931555"/>
          </a:xfrm>
        </p:spPr>
        <p:txBody>
          <a:bodyPr>
            <a:normAutofit/>
          </a:bodyPr>
          <a:lstStyle/>
          <a:p>
            <a:r>
              <a:rPr lang="en-US" dirty="0"/>
              <a:t>Note that </a:t>
            </a:r>
            <a:r>
              <a:rPr lang="en-US" b="1" dirty="0">
                <a:solidFill>
                  <a:srgbClr val="FF0000"/>
                </a:solidFill>
              </a:rPr>
              <a:t>k-fold cross validation </a:t>
            </a:r>
            <a:r>
              <a:rPr lang="en-US" dirty="0"/>
              <a:t>allows us to slice our data into any number and not just 3 (typically 3, 5, or 10). </a:t>
            </a:r>
          </a:p>
          <a:p>
            <a:r>
              <a:rPr lang="en-US" dirty="0"/>
              <a:t>For example we can do 10-fold cross validation and validate 10 different combinations of training/test data. </a:t>
            </a:r>
          </a:p>
          <a:p>
            <a:r>
              <a:rPr lang="en-US" dirty="0"/>
              <a:t>The most extreme form of folding is </a:t>
            </a:r>
            <a:r>
              <a:rPr lang="en-US" b="1" dirty="0">
                <a:solidFill>
                  <a:srgbClr val="FF0000"/>
                </a:solidFill>
              </a:rPr>
              <a:t>leave-one-out cross validation</a:t>
            </a:r>
            <a:r>
              <a:rPr lang="en-US" dirty="0"/>
              <a:t>, which omits one data record for testing and uses the remaining records for training, and this is done repeatedly.</a:t>
            </a:r>
          </a:p>
          <a:p>
            <a:endParaRPr lang="en-US" dirty="0"/>
          </a:p>
        </p:txBody>
      </p:sp>
      <p:sp>
        <p:nvSpPr>
          <p:cNvPr id="5" name="Rectangle 4">
            <a:extLst>
              <a:ext uri="{FF2B5EF4-FFF2-40B4-BE49-F238E27FC236}">
                <a16:creationId xmlns:a16="http://schemas.microsoft.com/office/drawing/2014/main" id="{A6276FD9-7C2D-4131-AC42-A003198D3201}"/>
              </a:ext>
            </a:extLst>
          </p:cNvPr>
          <p:cNvSpPr/>
          <p:nvPr/>
        </p:nvSpPr>
        <p:spPr>
          <a:xfrm>
            <a:off x="10289822" y="6042378"/>
            <a:ext cx="1253067" cy="451556"/>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20" name="Rectangle 19">
            <a:extLst>
              <a:ext uri="{FF2B5EF4-FFF2-40B4-BE49-F238E27FC236}">
                <a16:creationId xmlns:a16="http://schemas.microsoft.com/office/drawing/2014/main" id="{91F56D5A-A48E-4235-99A2-86B89B4936EB}"/>
              </a:ext>
            </a:extLst>
          </p:cNvPr>
          <p:cNvSpPr/>
          <p:nvPr/>
        </p:nvSpPr>
        <p:spPr>
          <a:xfrm>
            <a:off x="10289821" y="5506155"/>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1" name="Rectangle 20">
            <a:extLst>
              <a:ext uri="{FF2B5EF4-FFF2-40B4-BE49-F238E27FC236}">
                <a16:creationId xmlns:a16="http://schemas.microsoft.com/office/drawing/2014/main" id="{8B5C0DEB-40C6-4D6A-928F-33B54A44695E}"/>
              </a:ext>
            </a:extLst>
          </p:cNvPr>
          <p:cNvSpPr/>
          <p:nvPr/>
        </p:nvSpPr>
        <p:spPr>
          <a:xfrm>
            <a:off x="10289820" y="4978400"/>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4" name="Rectangle 23">
            <a:extLst>
              <a:ext uri="{FF2B5EF4-FFF2-40B4-BE49-F238E27FC236}">
                <a16:creationId xmlns:a16="http://schemas.microsoft.com/office/drawing/2014/main" id="{0AEC6A98-8CA4-419A-8129-5DB6F7AAD87A}"/>
              </a:ext>
            </a:extLst>
          </p:cNvPr>
          <p:cNvSpPr/>
          <p:nvPr/>
        </p:nvSpPr>
        <p:spPr>
          <a:xfrm>
            <a:off x="10289821" y="4449231"/>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5" name="Rectangle 24">
            <a:extLst>
              <a:ext uri="{FF2B5EF4-FFF2-40B4-BE49-F238E27FC236}">
                <a16:creationId xmlns:a16="http://schemas.microsoft.com/office/drawing/2014/main" id="{36A5F7AA-7482-4920-9E6F-D158030D4565}"/>
              </a:ext>
            </a:extLst>
          </p:cNvPr>
          <p:cNvSpPr/>
          <p:nvPr/>
        </p:nvSpPr>
        <p:spPr>
          <a:xfrm>
            <a:off x="10289820" y="3921476"/>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6" name="Rectangle 25">
            <a:extLst>
              <a:ext uri="{FF2B5EF4-FFF2-40B4-BE49-F238E27FC236}">
                <a16:creationId xmlns:a16="http://schemas.microsoft.com/office/drawing/2014/main" id="{CF34A1A2-E67A-4870-AB29-B399B0E42D66}"/>
              </a:ext>
            </a:extLst>
          </p:cNvPr>
          <p:cNvSpPr/>
          <p:nvPr/>
        </p:nvSpPr>
        <p:spPr>
          <a:xfrm>
            <a:off x="10289821" y="3400154"/>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7" name="Rectangle 26">
            <a:extLst>
              <a:ext uri="{FF2B5EF4-FFF2-40B4-BE49-F238E27FC236}">
                <a16:creationId xmlns:a16="http://schemas.microsoft.com/office/drawing/2014/main" id="{20BD73AE-1A6B-4498-871C-AB5EFCCFAD99}"/>
              </a:ext>
            </a:extLst>
          </p:cNvPr>
          <p:cNvSpPr/>
          <p:nvPr/>
        </p:nvSpPr>
        <p:spPr>
          <a:xfrm>
            <a:off x="10289820" y="2872399"/>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30" name="Rectangle 29">
            <a:extLst>
              <a:ext uri="{FF2B5EF4-FFF2-40B4-BE49-F238E27FC236}">
                <a16:creationId xmlns:a16="http://schemas.microsoft.com/office/drawing/2014/main" id="{CD6DB06D-6987-47FF-83D9-3C7DC7B1CDBE}"/>
              </a:ext>
            </a:extLst>
          </p:cNvPr>
          <p:cNvSpPr/>
          <p:nvPr/>
        </p:nvSpPr>
        <p:spPr>
          <a:xfrm>
            <a:off x="10289821" y="2345347"/>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31" name="Rectangle 30">
            <a:extLst>
              <a:ext uri="{FF2B5EF4-FFF2-40B4-BE49-F238E27FC236}">
                <a16:creationId xmlns:a16="http://schemas.microsoft.com/office/drawing/2014/main" id="{79FC8F07-AE17-4361-A671-0C65BF3BB713}"/>
              </a:ext>
            </a:extLst>
          </p:cNvPr>
          <p:cNvSpPr/>
          <p:nvPr/>
        </p:nvSpPr>
        <p:spPr>
          <a:xfrm>
            <a:off x="10289820" y="1817592"/>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33" name="Rectangle 32">
            <a:extLst>
              <a:ext uri="{FF2B5EF4-FFF2-40B4-BE49-F238E27FC236}">
                <a16:creationId xmlns:a16="http://schemas.microsoft.com/office/drawing/2014/main" id="{5E25A97C-1957-408B-9AFF-F486BF50F05C}"/>
              </a:ext>
            </a:extLst>
          </p:cNvPr>
          <p:cNvSpPr/>
          <p:nvPr/>
        </p:nvSpPr>
        <p:spPr>
          <a:xfrm>
            <a:off x="10289820" y="1293054"/>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Tree>
    <p:extLst>
      <p:ext uri="{BB962C8B-B14F-4D97-AF65-F5344CB8AC3E}">
        <p14:creationId xmlns:p14="http://schemas.microsoft.com/office/powerpoint/2010/main" val="13244575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6BCD1-CD2E-46D4-8841-BF4172530945}"/>
              </a:ext>
            </a:extLst>
          </p:cNvPr>
          <p:cNvSpPr>
            <a:spLocks noGrp="1"/>
          </p:cNvSpPr>
          <p:nvPr>
            <p:ph type="title"/>
          </p:nvPr>
        </p:nvSpPr>
        <p:spPr/>
        <p:txBody>
          <a:bodyPr>
            <a:normAutofit/>
          </a:bodyPr>
          <a:lstStyle/>
          <a:p>
            <a:r>
              <a:rPr lang="en-US" dirty="0"/>
              <a:t>Random Fold Validation</a:t>
            </a:r>
          </a:p>
        </p:txBody>
      </p:sp>
      <p:sp>
        <p:nvSpPr>
          <p:cNvPr id="3" name="Content Placeholder 2">
            <a:extLst>
              <a:ext uri="{FF2B5EF4-FFF2-40B4-BE49-F238E27FC236}">
                <a16:creationId xmlns:a16="http://schemas.microsoft.com/office/drawing/2014/main" id="{78DBB35B-8FEC-42C0-9AB7-4A46AC2C16A5}"/>
              </a:ext>
            </a:extLst>
          </p:cNvPr>
          <p:cNvSpPr>
            <a:spLocks noGrp="1"/>
          </p:cNvSpPr>
          <p:nvPr>
            <p:ph sz="quarter" idx="10"/>
          </p:nvPr>
        </p:nvSpPr>
        <p:spPr>
          <a:xfrm>
            <a:off x="539496" y="1435607"/>
            <a:ext cx="6137882" cy="4931555"/>
          </a:xfrm>
        </p:spPr>
        <p:txBody>
          <a:bodyPr>
            <a:normAutofit/>
          </a:bodyPr>
          <a:lstStyle/>
          <a:p>
            <a:r>
              <a:rPr lang="en-US" dirty="0"/>
              <a:t>As you may be noticing, machine learning often tries to overcome data variance with randomness. </a:t>
            </a:r>
          </a:p>
          <a:p>
            <a:r>
              <a:rPr lang="en-US" dirty="0"/>
              <a:t>A variant with fold validation is </a:t>
            </a:r>
            <a:r>
              <a:rPr lang="en-US" b="1" dirty="0">
                <a:solidFill>
                  <a:srgbClr val="FF0000"/>
                </a:solidFill>
              </a:rPr>
              <a:t>repeated random fold validation</a:t>
            </a:r>
            <a:r>
              <a:rPr lang="en-US" dirty="0"/>
              <a:t>, where we randomly shuffle the data and create random train/test folds as many times as desired. </a:t>
            </a:r>
          </a:p>
          <a:p>
            <a:r>
              <a:rPr lang="en-US" dirty="0"/>
              <a:t>This is helpful when we need to mitigate variance in the model. </a:t>
            </a:r>
          </a:p>
        </p:txBody>
      </p:sp>
      <p:sp>
        <p:nvSpPr>
          <p:cNvPr id="6" name="Rectangle 5">
            <a:extLst>
              <a:ext uri="{FF2B5EF4-FFF2-40B4-BE49-F238E27FC236}">
                <a16:creationId xmlns:a16="http://schemas.microsoft.com/office/drawing/2014/main" id="{5C392765-D4C5-4ADC-83E3-EAF8E4B593DE}"/>
              </a:ext>
            </a:extLst>
          </p:cNvPr>
          <p:cNvSpPr/>
          <p:nvPr/>
        </p:nvSpPr>
        <p:spPr>
          <a:xfrm>
            <a:off x="8494887" y="1397001"/>
            <a:ext cx="1253067" cy="150424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cxnSp>
        <p:nvCxnSpPr>
          <p:cNvPr id="7" name="Straight Arrow Connector 6">
            <a:extLst>
              <a:ext uri="{FF2B5EF4-FFF2-40B4-BE49-F238E27FC236}">
                <a16:creationId xmlns:a16="http://schemas.microsoft.com/office/drawing/2014/main" id="{00FFC0FB-92FA-46D8-9FE6-75AA270D899E}"/>
              </a:ext>
            </a:extLst>
          </p:cNvPr>
          <p:cNvCxnSpPr>
            <a:cxnSpLocks/>
          </p:cNvCxnSpPr>
          <p:nvPr/>
        </p:nvCxnSpPr>
        <p:spPr>
          <a:xfrm flipH="1">
            <a:off x="7552267" y="2968978"/>
            <a:ext cx="1301041" cy="75635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FBA23108-9F8D-42F5-BD53-6CB7D7637709}"/>
              </a:ext>
            </a:extLst>
          </p:cNvPr>
          <p:cNvCxnSpPr>
            <a:cxnSpLocks/>
          </p:cNvCxnSpPr>
          <p:nvPr/>
        </p:nvCxnSpPr>
        <p:spPr>
          <a:xfrm>
            <a:off x="9121420" y="2968978"/>
            <a:ext cx="0" cy="69991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844385B-A1C4-49D3-8B1F-B2222050EA54}"/>
              </a:ext>
            </a:extLst>
          </p:cNvPr>
          <p:cNvCxnSpPr>
            <a:cxnSpLocks/>
          </p:cNvCxnSpPr>
          <p:nvPr/>
        </p:nvCxnSpPr>
        <p:spPr>
          <a:xfrm>
            <a:off x="9350022" y="2968979"/>
            <a:ext cx="1292576" cy="6999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8B5C0DEB-40C6-4D6A-928F-33B54A44695E}"/>
              </a:ext>
            </a:extLst>
          </p:cNvPr>
          <p:cNvSpPr/>
          <p:nvPr/>
        </p:nvSpPr>
        <p:spPr>
          <a:xfrm>
            <a:off x="6925731" y="3758000"/>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4" name="Picture 2" descr="Graph Preview">
            <a:extLst>
              <a:ext uri="{FF2B5EF4-FFF2-40B4-BE49-F238E27FC236}">
                <a16:creationId xmlns:a16="http://schemas.microsoft.com/office/drawing/2014/main" id="{28B81424-CCA0-4736-B527-0F47999CCF3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75309" y="5430626"/>
            <a:ext cx="953915" cy="9539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Graph Preview">
            <a:extLst>
              <a:ext uri="{FF2B5EF4-FFF2-40B4-BE49-F238E27FC236}">
                <a16:creationId xmlns:a16="http://schemas.microsoft.com/office/drawing/2014/main" id="{F4D1303A-940B-4052-9337-FAD4EF2E9FC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4462" y="5430625"/>
            <a:ext cx="953915" cy="95391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Graph Preview">
            <a:extLst>
              <a:ext uri="{FF2B5EF4-FFF2-40B4-BE49-F238E27FC236}">
                <a16:creationId xmlns:a16="http://schemas.microsoft.com/office/drawing/2014/main" id="{1D8291A6-8B47-40A8-99CD-3DE31CE7B7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65640" y="5413248"/>
            <a:ext cx="953915" cy="953915"/>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BC7BF438-671B-4F18-80B6-C26DC7B1E1C0}"/>
              </a:ext>
            </a:extLst>
          </p:cNvPr>
          <p:cNvSpPr/>
          <p:nvPr/>
        </p:nvSpPr>
        <p:spPr>
          <a:xfrm>
            <a:off x="6925730" y="3943332"/>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7059E1D-84D4-4848-AF6B-92B52077442C}"/>
              </a:ext>
            </a:extLst>
          </p:cNvPr>
          <p:cNvSpPr/>
          <p:nvPr/>
        </p:nvSpPr>
        <p:spPr>
          <a:xfrm>
            <a:off x="6925729" y="4128664"/>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88D542EB-461C-47FD-91F7-9BD885D5A127}"/>
              </a:ext>
            </a:extLst>
          </p:cNvPr>
          <p:cNvSpPr/>
          <p:nvPr/>
        </p:nvSpPr>
        <p:spPr>
          <a:xfrm>
            <a:off x="6925728" y="4313996"/>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13A705F-4323-4F46-825C-7A5844540F43}"/>
              </a:ext>
            </a:extLst>
          </p:cNvPr>
          <p:cNvSpPr/>
          <p:nvPr/>
        </p:nvSpPr>
        <p:spPr>
          <a:xfrm>
            <a:off x="6925727" y="4499328"/>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15429868-ABD1-4865-973A-735784E30174}"/>
              </a:ext>
            </a:extLst>
          </p:cNvPr>
          <p:cNvSpPr/>
          <p:nvPr/>
        </p:nvSpPr>
        <p:spPr>
          <a:xfrm>
            <a:off x="6925727" y="4684660"/>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259C262A-0379-4C3F-BE1B-FE146A9E96B4}"/>
              </a:ext>
            </a:extLst>
          </p:cNvPr>
          <p:cNvSpPr/>
          <p:nvPr/>
        </p:nvSpPr>
        <p:spPr>
          <a:xfrm>
            <a:off x="6925726" y="4869992"/>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59F5ED2-7C21-490C-82EF-4B027AF913BE}"/>
              </a:ext>
            </a:extLst>
          </p:cNvPr>
          <p:cNvSpPr/>
          <p:nvPr/>
        </p:nvSpPr>
        <p:spPr>
          <a:xfrm>
            <a:off x="6925725" y="5055324"/>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42DAF741-B11A-426A-8647-D1E311104464}"/>
              </a:ext>
            </a:extLst>
          </p:cNvPr>
          <p:cNvSpPr/>
          <p:nvPr/>
        </p:nvSpPr>
        <p:spPr>
          <a:xfrm>
            <a:off x="8494889" y="3738999"/>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59A15845-A3F9-4C33-A57B-75C71BF31962}"/>
              </a:ext>
            </a:extLst>
          </p:cNvPr>
          <p:cNvSpPr/>
          <p:nvPr/>
        </p:nvSpPr>
        <p:spPr>
          <a:xfrm>
            <a:off x="8494888" y="3924331"/>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758BB3D4-D2AA-4BAD-A770-5C912C946383}"/>
              </a:ext>
            </a:extLst>
          </p:cNvPr>
          <p:cNvSpPr/>
          <p:nvPr/>
        </p:nvSpPr>
        <p:spPr>
          <a:xfrm>
            <a:off x="8494887" y="4109663"/>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56D93B46-6E87-4C36-8FCE-A0310BB19B0B}"/>
              </a:ext>
            </a:extLst>
          </p:cNvPr>
          <p:cNvSpPr/>
          <p:nvPr/>
        </p:nvSpPr>
        <p:spPr>
          <a:xfrm>
            <a:off x="8494886" y="4294995"/>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65FF7173-1E9F-4640-8803-768EA8715C4C}"/>
              </a:ext>
            </a:extLst>
          </p:cNvPr>
          <p:cNvSpPr/>
          <p:nvPr/>
        </p:nvSpPr>
        <p:spPr>
          <a:xfrm>
            <a:off x="8494885" y="4480327"/>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260EC0D1-362E-4529-85FD-8171CB2FFC71}"/>
              </a:ext>
            </a:extLst>
          </p:cNvPr>
          <p:cNvSpPr/>
          <p:nvPr/>
        </p:nvSpPr>
        <p:spPr>
          <a:xfrm>
            <a:off x="8494885" y="4665659"/>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95E0C43B-6E59-4B3B-AC51-27F3536643AF}"/>
              </a:ext>
            </a:extLst>
          </p:cNvPr>
          <p:cNvSpPr/>
          <p:nvPr/>
        </p:nvSpPr>
        <p:spPr>
          <a:xfrm>
            <a:off x="8494884" y="4850991"/>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4C9CB549-5D75-435B-A193-30A64DE60C66}"/>
              </a:ext>
            </a:extLst>
          </p:cNvPr>
          <p:cNvSpPr/>
          <p:nvPr/>
        </p:nvSpPr>
        <p:spPr>
          <a:xfrm>
            <a:off x="8494883" y="5036323"/>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1BB706FA-3A14-4450-86B2-80C9D6C6591A}"/>
              </a:ext>
            </a:extLst>
          </p:cNvPr>
          <p:cNvSpPr/>
          <p:nvPr/>
        </p:nvSpPr>
        <p:spPr>
          <a:xfrm>
            <a:off x="10064043" y="3738999"/>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BC67ABE5-8090-4957-B88C-FED89CD9ABBE}"/>
              </a:ext>
            </a:extLst>
          </p:cNvPr>
          <p:cNvSpPr/>
          <p:nvPr/>
        </p:nvSpPr>
        <p:spPr>
          <a:xfrm>
            <a:off x="10064042" y="3924331"/>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1FF27566-077A-4DB4-BE86-7ADC5BBBC774}"/>
              </a:ext>
            </a:extLst>
          </p:cNvPr>
          <p:cNvSpPr/>
          <p:nvPr/>
        </p:nvSpPr>
        <p:spPr>
          <a:xfrm>
            <a:off x="10064041" y="4109663"/>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F743AA10-389F-423B-873F-53491002AE36}"/>
              </a:ext>
            </a:extLst>
          </p:cNvPr>
          <p:cNvSpPr/>
          <p:nvPr/>
        </p:nvSpPr>
        <p:spPr>
          <a:xfrm>
            <a:off x="10064040" y="4294995"/>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92DF6A92-9C78-47FB-8282-8F202CF9294A}"/>
              </a:ext>
            </a:extLst>
          </p:cNvPr>
          <p:cNvSpPr/>
          <p:nvPr/>
        </p:nvSpPr>
        <p:spPr>
          <a:xfrm>
            <a:off x="10064039" y="4480327"/>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5715A368-DD8B-4087-B981-0EE31DA3EC9E}"/>
              </a:ext>
            </a:extLst>
          </p:cNvPr>
          <p:cNvSpPr/>
          <p:nvPr/>
        </p:nvSpPr>
        <p:spPr>
          <a:xfrm>
            <a:off x="10064039" y="4665659"/>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5A9624A6-8EB6-48B9-8CA1-D9478902EEAC}"/>
              </a:ext>
            </a:extLst>
          </p:cNvPr>
          <p:cNvSpPr/>
          <p:nvPr/>
        </p:nvSpPr>
        <p:spPr>
          <a:xfrm>
            <a:off x="10064038" y="4850991"/>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7BC2A154-B7D2-462A-908D-6E3D53192494}"/>
              </a:ext>
            </a:extLst>
          </p:cNvPr>
          <p:cNvSpPr/>
          <p:nvPr/>
        </p:nvSpPr>
        <p:spPr>
          <a:xfrm>
            <a:off x="10064037" y="5036323"/>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77112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6BCD1-CD2E-46D4-8841-BF4172530945}"/>
              </a:ext>
            </a:extLst>
          </p:cNvPr>
          <p:cNvSpPr>
            <a:spLocks noGrp="1"/>
          </p:cNvSpPr>
          <p:nvPr>
            <p:ph type="title"/>
          </p:nvPr>
        </p:nvSpPr>
        <p:spPr/>
        <p:txBody>
          <a:bodyPr>
            <a:normAutofit/>
          </a:bodyPr>
          <a:lstStyle/>
          <a:p>
            <a:r>
              <a:rPr lang="en-US" dirty="0"/>
              <a:t>Which Validation to Use? </a:t>
            </a:r>
          </a:p>
        </p:txBody>
      </p:sp>
      <p:sp>
        <p:nvSpPr>
          <p:cNvPr id="3" name="Content Placeholder 2">
            <a:extLst>
              <a:ext uri="{FF2B5EF4-FFF2-40B4-BE49-F238E27FC236}">
                <a16:creationId xmlns:a16="http://schemas.microsoft.com/office/drawing/2014/main" id="{78DBB35B-8FEC-42C0-9AB7-4A46AC2C16A5}"/>
              </a:ext>
            </a:extLst>
          </p:cNvPr>
          <p:cNvSpPr>
            <a:spLocks noGrp="1"/>
          </p:cNvSpPr>
          <p:nvPr>
            <p:ph sz="quarter" idx="10"/>
          </p:nvPr>
        </p:nvSpPr>
        <p:spPr>
          <a:xfrm>
            <a:off x="539496" y="1435607"/>
            <a:ext cx="6137882" cy="4931555"/>
          </a:xfrm>
        </p:spPr>
        <p:txBody>
          <a:bodyPr>
            <a:normAutofit fontScale="85000" lnSpcReduction="20000"/>
          </a:bodyPr>
          <a:lstStyle/>
          <a:p>
            <a:r>
              <a:rPr lang="en-US" b="1" dirty="0"/>
              <a:t>Generally, you will want to prefer k-fold validation as it is the gold standard. </a:t>
            </a:r>
          </a:p>
          <a:p>
            <a:r>
              <a:rPr lang="en-US" dirty="0"/>
              <a:t>A single train/test split might be warranted if performance of machine learning algorithm is slow and has enough data with lower bias. </a:t>
            </a:r>
          </a:p>
          <a:p>
            <a:r>
              <a:rPr lang="en-US" dirty="0"/>
              <a:t>Use the random fold split to mitigate variance in the model while balancing training speed and dataset sizes.</a:t>
            </a:r>
          </a:p>
          <a:p>
            <a:r>
              <a:rPr lang="en-US" b="1" dirty="0"/>
              <a:t>We will talk about class imbalance later, but if you do not have an equal number of samples for each class, you might want to consider using stratification in your k-fold validation. </a:t>
            </a:r>
          </a:p>
          <a:p>
            <a:r>
              <a:rPr lang="en-US" b="1" dirty="0">
                <a:solidFill>
                  <a:srgbClr val="FF0000"/>
                </a:solidFill>
              </a:rPr>
              <a:t>Stratification</a:t>
            </a:r>
            <a:r>
              <a:rPr lang="en-US" dirty="0"/>
              <a:t> means an equal proportion of data for each class is sampled for training and testing data (even it is sampled repeatedly), so that no class is neglected.  </a:t>
            </a:r>
          </a:p>
          <a:p>
            <a:endParaRPr lang="en-US" dirty="0"/>
          </a:p>
          <a:p>
            <a:endParaRPr lang="en-US" dirty="0"/>
          </a:p>
        </p:txBody>
      </p:sp>
      <p:sp>
        <p:nvSpPr>
          <p:cNvPr id="21" name="Rectangle 20">
            <a:extLst>
              <a:ext uri="{FF2B5EF4-FFF2-40B4-BE49-F238E27FC236}">
                <a16:creationId xmlns:a16="http://schemas.microsoft.com/office/drawing/2014/main" id="{8B5C0DEB-40C6-4D6A-928F-33B54A44695E}"/>
              </a:ext>
            </a:extLst>
          </p:cNvPr>
          <p:cNvSpPr/>
          <p:nvPr/>
        </p:nvSpPr>
        <p:spPr>
          <a:xfrm>
            <a:off x="7398326" y="4765165"/>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BC7BF438-671B-4F18-80B6-C26DC7B1E1C0}"/>
              </a:ext>
            </a:extLst>
          </p:cNvPr>
          <p:cNvSpPr/>
          <p:nvPr/>
        </p:nvSpPr>
        <p:spPr>
          <a:xfrm>
            <a:off x="7398325" y="4950497"/>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7059E1D-84D4-4848-AF6B-92B52077442C}"/>
              </a:ext>
            </a:extLst>
          </p:cNvPr>
          <p:cNvSpPr/>
          <p:nvPr/>
        </p:nvSpPr>
        <p:spPr>
          <a:xfrm>
            <a:off x="7398324" y="5135829"/>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88D542EB-461C-47FD-91F7-9BD885D5A127}"/>
              </a:ext>
            </a:extLst>
          </p:cNvPr>
          <p:cNvSpPr/>
          <p:nvPr/>
        </p:nvSpPr>
        <p:spPr>
          <a:xfrm>
            <a:off x="7398323" y="5321161"/>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13A705F-4323-4F46-825C-7A5844540F43}"/>
              </a:ext>
            </a:extLst>
          </p:cNvPr>
          <p:cNvSpPr/>
          <p:nvPr/>
        </p:nvSpPr>
        <p:spPr>
          <a:xfrm>
            <a:off x="7398322" y="5506493"/>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15429868-ABD1-4865-973A-735784E30174}"/>
              </a:ext>
            </a:extLst>
          </p:cNvPr>
          <p:cNvSpPr/>
          <p:nvPr/>
        </p:nvSpPr>
        <p:spPr>
          <a:xfrm>
            <a:off x="7398322" y="5691825"/>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259C262A-0379-4C3F-BE1B-FE146A9E96B4}"/>
              </a:ext>
            </a:extLst>
          </p:cNvPr>
          <p:cNvSpPr/>
          <p:nvPr/>
        </p:nvSpPr>
        <p:spPr>
          <a:xfrm>
            <a:off x="7398321" y="5877157"/>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59F5ED2-7C21-490C-82EF-4B027AF913BE}"/>
              </a:ext>
            </a:extLst>
          </p:cNvPr>
          <p:cNvSpPr/>
          <p:nvPr/>
        </p:nvSpPr>
        <p:spPr>
          <a:xfrm>
            <a:off x="7398320" y="6062489"/>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42DAF741-B11A-426A-8647-D1E311104464}"/>
              </a:ext>
            </a:extLst>
          </p:cNvPr>
          <p:cNvSpPr/>
          <p:nvPr/>
        </p:nvSpPr>
        <p:spPr>
          <a:xfrm>
            <a:off x="8967484" y="4746164"/>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59A15845-A3F9-4C33-A57B-75C71BF31962}"/>
              </a:ext>
            </a:extLst>
          </p:cNvPr>
          <p:cNvSpPr/>
          <p:nvPr/>
        </p:nvSpPr>
        <p:spPr>
          <a:xfrm>
            <a:off x="8967483" y="4931496"/>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758BB3D4-D2AA-4BAD-A770-5C912C946383}"/>
              </a:ext>
            </a:extLst>
          </p:cNvPr>
          <p:cNvSpPr/>
          <p:nvPr/>
        </p:nvSpPr>
        <p:spPr>
          <a:xfrm>
            <a:off x="8967482" y="5116828"/>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56D93B46-6E87-4C36-8FCE-A0310BB19B0B}"/>
              </a:ext>
            </a:extLst>
          </p:cNvPr>
          <p:cNvSpPr/>
          <p:nvPr/>
        </p:nvSpPr>
        <p:spPr>
          <a:xfrm>
            <a:off x="8967481" y="5302160"/>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65FF7173-1E9F-4640-8803-768EA8715C4C}"/>
              </a:ext>
            </a:extLst>
          </p:cNvPr>
          <p:cNvSpPr/>
          <p:nvPr/>
        </p:nvSpPr>
        <p:spPr>
          <a:xfrm>
            <a:off x="8967480" y="5487492"/>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260EC0D1-362E-4529-85FD-8171CB2FFC71}"/>
              </a:ext>
            </a:extLst>
          </p:cNvPr>
          <p:cNvSpPr/>
          <p:nvPr/>
        </p:nvSpPr>
        <p:spPr>
          <a:xfrm>
            <a:off x="8967480" y="5672824"/>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95E0C43B-6E59-4B3B-AC51-27F3536643AF}"/>
              </a:ext>
            </a:extLst>
          </p:cNvPr>
          <p:cNvSpPr/>
          <p:nvPr/>
        </p:nvSpPr>
        <p:spPr>
          <a:xfrm>
            <a:off x="8967479" y="5858156"/>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4C9CB549-5D75-435B-A193-30A64DE60C66}"/>
              </a:ext>
            </a:extLst>
          </p:cNvPr>
          <p:cNvSpPr/>
          <p:nvPr/>
        </p:nvSpPr>
        <p:spPr>
          <a:xfrm>
            <a:off x="8967478" y="6043488"/>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1BB706FA-3A14-4450-86B2-80C9D6C6591A}"/>
              </a:ext>
            </a:extLst>
          </p:cNvPr>
          <p:cNvSpPr/>
          <p:nvPr/>
        </p:nvSpPr>
        <p:spPr>
          <a:xfrm>
            <a:off x="10536638" y="4746164"/>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BC67ABE5-8090-4957-B88C-FED89CD9ABBE}"/>
              </a:ext>
            </a:extLst>
          </p:cNvPr>
          <p:cNvSpPr/>
          <p:nvPr/>
        </p:nvSpPr>
        <p:spPr>
          <a:xfrm>
            <a:off x="10536637" y="4931496"/>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1FF27566-077A-4DB4-BE86-7ADC5BBBC774}"/>
              </a:ext>
            </a:extLst>
          </p:cNvPr>
          <p:cNvSpPr/>
          <p:nvPr/>
        </p:nvSpPr>
        <p:spPr>
          <a:xfrm>
            <a:off x="10536636" y="5116828"/>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F743AA10-389F-423B-873F-53491002AE36}"/>
              </a:ext>
            </a:extLst>
          </p:cNvPr>
          <p:cNvSpPr/>
          <p:nvPr/>
        </p:nvSpPr>
        <p:spPr>
          <a:xfrm>
            <a:off x="10536635" y="5302160"/>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92DF6A92-9C78-47FB-8282-8F202CF9294A}"/>
              </a:ext>
            </a:extLst>
          </p:cNvPr>
          <p:cNvSpPr/>
          <p:nvPr/>
        </p:nvSpPr>
        <p:spPr>
          <a:xfrm>
            <a:off x="10536634" y="5487492"/>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5715A368-DD8B-4087-B981-0EE31DA3EC9E}"/>
              </a:ext>
            </a:extLst>
          </p:cNvPr>
          <p:cNvSpPr/>
          <p:nvPr/>
        </p:nvSpPr>
        <p:spPr>
          <a:xfrm>
            <a:off x="10536634" y="5672824"/>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5A9624A6-8EB6-48B9-8CA1-D9478902EEAC}"/>
              </a:ext>
            </a:extLst>
          </p:cNvPr>
          <p:cNvSpPr/>
          <p:nvPr/>
        </p:nvSpPr>
        <p:spPr>
          <a:xfrm>
            <a:off x="10536633" y="5858156"/>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7BC2A154-B7D2-462A-908D-6E3D53192494}"/>
              </a:ext>
            </a:extLst>
          </p:cNvPr>
          <p:cNvSpPr/>
          <p:nvPr/>
        </p:nvSpPr>
        <p:spPr>
          <a:xfrm>
            <a:off x="10536632" y="6043488"/>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F87102E4-35F5-45BD-AF7B-AAA9A7D82833}"/>
              </a:ext>
            </a:extLst>
          </p:cNvPr>
          <p:cNvSpPr/>
          <p:nvPr/>
        </p:nvSpPr>
        <p:spPr>
          <a:xfrm>
            <a:off x="7398322" y="4078848"/>
            <a:ext cx="1253067" cy="451556"/>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51" name="Rectangle 50">
            <a:extLst>
              <a:ext uri="{FF2B5EF4-FFF2-40B4-BE49-F238E27FC236}">
                <a16:creationId xmlns:a16="http://schemas.microsoft.com/office/drawing/2014/main" id="{336927CA-2DFF-4D53-94B3-C521307E0E37}"/>
              </a:ext>
            </a:extLst>
          </p:cNvPr>
          <p:cNvSpPr/>
          <p:nvPr/>
        </p:nvSpPr>
        <p:spPr>
          <a:xfrm>
            <a:off x="8967477" y="3026157"/>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52" name="Rectangle 51">
            <a:extLst>
              <a:ext uri="{FF2B5EF4-FFF2-40B4-BE49-F238E27FC236}">
                <a16:creationId xmlns:a16="http://schemas.microsoft.com/office/drawing/2014/main" id="{8559238F-0123-4E0E-95BD-2085730BF7CB}"/>
              </a:ext>
            </a:extLst>
          </p:cNvPr>
          <p:cNvSpPr/>
          <p:nvPr/>
        </p:nvSpPr>
        <p:spPr>
          <a:xfrm>
            <a:off x="8967476" y="3551093"/>
            <a:ext cx="1253067" cy="527755"/>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53" name="Rectangle 52">
            <a:extLst>
              <a:ext uri="{FF2B5EF4-FFF2-40B4-BE49-F238E27FC236}">
                <a16:creationId xmlns:a16="http://schemas.microsoft.com/office/drawing/2014/main" id="{5B3498B1-C710-4CF2-B287-D42134BE9399}"/>
              </a:ext>
            </a:extLst>
          </p:cNvPr>
          <p:cNvSpPr/>
          <p:nvPr/>
        </p:nvSpPr>
        <p:spPr>
          <a:xfrm>
            <a:off x="8967476" y="4078848"/>
            <a:ext cx="1253067" cy="451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54" name="Rectangle 53">
            <a:extLst>
              <a:ext uri="{FF2B5EF4-FFF2-40B4-BE49-F238E27FC236}">
                <a16:creationId xmlns:a16="http://schemas.microsoft.com/office/drawing/2014/main" id="{3AE99A02-C69B-4BD9-B668-D7B27BAA0BA2}"/>
              </a:ext>
            </a:extLst>
          </p:cNvPr>
          <p:cNvSpPr/>
          <p:nvPr/>
        </p:nvSpPr>
        <p:spPr>
          <a:xfrm>
            <a:off x="10468899" y="3014870"/>
            <a:ext cx="1253067" cy="530578"/>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55" name="Rectangle 54">
            <a:extLst>
              <a:ext uri="{FF2B5EF4-FFF2-40B4-BE49-F238E27FC236}">
                <a16:creationId xmlns:a16="http://schemas.microsoft.com/office/drawing/2014/main" id="{54CCB733-7362-465B-811D-D127E9C7D31E}"/>
              </a:ext>
            </a:extLst>
          </p:cNvPr>
          <p:cNvSpPr/>
          <p:nvPr/>
        </p:nvSpPr>
        <p:spPr>
          <a:xfrm>
            <a:off x="7398321" y="3542625"/>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56" name="Rectangle 55">
            <a:extLst>
              <a:ext uri="{FF2B5EF4-FFF2-40B4-BE49-F238E27FC236}">
                <a16:creationId xmlns:a16="http://schemas.microsoft.com/office/drawing/2014/main" id="{D5485AB5-9A7B-423A-BA28-659E05068823}"/>
              </a:ext>
            </a:extLst>
          </p:cNvPr>
          <p:cNvSpPr/>
          <p:nvPr/>
        </p:nvSpPr>
        <p:spPr>
          <a:xfrm>
            <a:off x="7398320" y="3014870"/>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57" name="Rectangle 56">
            <a:extLst>
              <a:ext uri="{FF2B5EF4-FFF2-40B4-BE49-F238E27FC236}">
                <a16:creationId xmlns:a16="http://schemas.microsoft.com/office/drawing/2014/main" id="{C022102A-312F-4D8D-9955-7EBC241484E2}"/>
              </a:ext>
            </a:extLst>
          </p:cNvPr>
          <p:cNvSpPr/>
          <p:nvPr/>
        </p:nvSpPr>
        <p:spPr>
          <a:xfrm>
            <a:off x="10468896" y="4056270"/>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58" name="Rectangle 57">
            <a:extLst>
              <a:ext uri="{FF2B5EF4-FFF2-40B4-BE49-F238E27FC236}">
                <a16:creationId xmlns:a16="http://schemas.microsoft.com/office/drawing/2014/main" id="{A73D5356-A8BE-41DA-AA50-09FA1E7C6A50}"/>
              </a:ext>
            </a:extLst>
          </p:cNvPr>
          <p:cNvSpPr/>
          <p:nvPr/>
        </p:nvSpPr>
        <p:spPr>
          <a:xfrm>
            <a:off x="10468895" y="3528515"/>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59" name="Rectangle 58">
            <a:extLst>
              <a:ext uri="{FF2B5EF4-FFF2-40B4-BE49-F238E27FC236}">
                <a16:creationId xmlns:a16="http://schemas.microsoft.com/office/drawing/2014/main" id="{4A7BBACA-F4DD-4C29-9311-4C8A647223E2}"/>
              </a:ext>
            </a:extLst>
          </p:cNvPr>
          <p:cNvSpPr/>
          <p:nvPr/>
        </p:nvSpPr>
        <p:spPr>
          <a:xfrm>
            <a:off x="8967476" y="1294724"/>
            <a:ext cx="1253067" cy="105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60" name="Rectangle 59">
            <a:extLst>
              <a:ext uri="{FF2B5EF4-FFF2-40B4-BE49-F238E27FC236}">
                <a16:creationId xmlns:a16="http://schemas.microsoft.com/office/drawing/2014/main" id="{A9D5856D-C6A6-4B5E-94DF-C8E3FBB09C4D}"/>
              </a:ext>
            </a:extLst>
          </p:cNvPr>
          <p:cNvSpPr/>
          <p:nvPr/>
        </p:nvSpPr>
        <p:spPr>
          <a:xfrm>
            <a:off x="8967476" y="2347414"/>
            <a:ext cx="1253067" cy="451556"/>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Tree>
    <p:extLst>
      <p:ext uri="{BB962C8B-B14F-4D97-AF65-F5344CB8AC3E}">
        <p14:creationId xmlns:p14="http://schemas.microsoft.com/office/powerpoint/2010/main" val="3245366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34A9A-4FDB-485F-87C9-966785E0C4EF}"/>
              </a:ext>
            </a:extLst>
          </p:cNvPr>
          <p:cNvSpPr>
            <a:spLocks noGrp="1"/>
          </p:cNvSpPr>
          <p:nvPr>
            <p:ph type="title"/>
          </p:nvPr>
        </p:nvSpPr>
        <p:spPr>
          <a:xfrm>
            <a:off x="521207" y="448056"/>
            <a:ext cx="9028622" cy="640080"/>
          </a:xfrm>
        </p:spPr>
        <p:txBody>
          <a:bodyPr>
            <a:normAutofit/>
          </a:bodyPr>
          <a:lstStyle/>
          <a:p>
            <a:r>
              <a:rPr lang="en-US" dirty="0"/>
              <a:t>A Stratified Validation in Scikit-Learn</a:t>
            </a:r>
          </a:p>
        </p:txBody>
      </p:sp>
      <p:sp>
        <p:nvSpPr>
          <p:cNvPr id="4" name="Rectangle 1">
            <a:extLst>
              <a:ext uri="{FF2B5EF4-FFF2-40B4-BE49-F238E27FC236}">
                <a16:creationId xmlns:a16="http://schemas.microsoft.com/office/drawing/2014/main" id="{1FCE3425-26C1-4C6E-9F14-1E394AFC9381}"/>
              </a:ext>
            </a:extLst>
          </p:cNvPr>
          <p:cNvSpPr>
            <a:spLocks noChangeArrowheads="1"/>
          </p:cNvSpPr>
          <p:nvPr/>
        </p:nvSpPr>
        <p:spPr bwMode="auto">
          <a:xfrm>
            <a:off x="1839074" y="1460716"/>
            <a:ext cx="8265560" cy="48628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000" b="1" i="0" u="none" strike="noStrike" cap="none" normalizeH="0" baseline="0" dirty="0">
                <a:ln>
                  <a:noFill/>
                </a:ln>
                <a:solidFill>
                  <a:srgbClr val="000080"/>
                </a:solidFill>
                <a:effectLst/>
                <a:latin typeface="Consolas" panose="020B0609020204030204" pitchFamily="49" charset="0"/>
              </a:rPr>
              <a:t>import </a:t>
            </a:r>
            <a:r>
              <a:rPr kumimoji="0" lang="en-US" altLang="en-US" sz="1000" b="0" i="0" u="none" strike="noStrike" cap="none" normalizeH="0" baseline="0" dirty="0" err="1">
                <a:ln>
                  <a:noFill/>
                </a:ln>
                <a:solidFill>
                  <a:srgbClr val="000000"/>
                </a:solidFill>
                <a:effectLst/>
                <a:latin typeface="Consolas" panose="020B0609020204030204" pitchFamily="49" charset="0"/>
              </a:rPr>
              <a:t>numpy</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1" i="0" u="none" strike="noStrike" cap="none" normalizeH="0" baseline="0" dirty="0">
                <a:ln>
                  <a:noFill/>
                </a:ln>
                <a:solidFill>
                  <a:srgbClr val="000080"/>
                </a:solidFill>
                <a:effectLst/>
                <a:latin typeface="Consolas" panose="020B0609020204030204" pitchFamily="49" charset="0"/>
              </a:rPr>
              <a:t>as </a:t>
            </a:r>
            <a:r>
              <a:rPr kumimoji="0" lang="en-US" altLang="en-US" sz="1000" b="0" i="0" u="none" strike="noStrike" cap="none" normalizeH="0" baseline="0" dirty="0">
                <a:ln>
                  <a:noFill/>
                </a:ln>
                <a:solidFill>
                  <a:srgbClr val="000000"/>
                </a:solidFill>
                <a:effectLst/>
                <a:latin typeface="Consolas" panose="020B0609020204030204" pitchFamily="49" charset="0"/>
              </a:rPr>
              <a:t>np</a:t>
            </a: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1" i="0" u="none" strike="noStrike" cap="none" normalizeH="0" baseline="0" dirty="0">
                <a:ln>
                  <a:noFill/>
                </a:ln>
                <a:solidFill>
                  <a:srgbClr val="000080"/>
                </a:solidFill>
                <a:effectLst/>
                <a:latin typeface="Consolas" panose="020B0609020204030204" pitchFamily="49" charset="0"/>
              </a:rPr>
              <a:t>import </a:t>
            </a:r>
            <a:r>
              <a:rPr kumimoji="0" lang="en-US" altLang="en-US" sz="1000" b="0" i="0" u="none" strike="noStrike" cap="none" normalizeH="0" baseline="0" dirty="0">
                <a:ln>
                  <a:noFill/>
                </a:ln>
                <a:solidFill>
                  <a:srgbClr val="000000"/>
                </a:solidFill>
                <a:effectLst/>
                <a:latin typeface="Consolas" panose="020B0609020204030204" pitchFamily="49" charset="0"/>
              </a:rPr>
              <a:t>pandas </a:t>
            </a:r>
            <a:r>
              <a:rPr kumimoji="0" lang="en-US" altLang="en-US" sz="1000" b="1" i="0" u="none" strike="noStrike" cap="none" normalizeH="0" baseline="0" dirty="0">
                <a:ln>
                  <a:noFill/>
                </a:ln>
                <a:solidFill>
                  <a:srgbClr val="000080"/>
                </a:solidFill>
                <a:effectLst/>
                <a:latin typeface="Consolas" panose="020B0609020204030204" pitchFamily="49" charset="0"/>
              </a:rPr>
              <a:t>as </a:t>
            </a:r>
            <a:r>
              <a:rPr kumimoji="0" lang="en-US" altLang="en-US" sz="1000" b="0" i="0" u="none" strike="noStrike" cap="none" normalizeH="0" baseline="0" dirty="0">
                <a:ln>
                  <a:noFill/>
                </a:ln>
                <a:solidFill>
                  <a:srgbClr val="000000"/>
                </a:solidFill>
                <a:effectLst/>
                <a:latin typeface="Consolas" panose="020B0609020204030204" pitchFamily="49" charset="0"/>
              </a:rPr>
              <a:t>pd</a:t>
            </a: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1" u="none" strike="noStrike" cap="none" normalizeH="0" baseline="0" dirty="0">
                <a:ln>
                  <a:noFill/>
                </a:ln>
                <a:solidFill>
                  <a:srgbClr val="808080"/>
                </a:solidFill>
                <a:effectLst/>
                <a:latin typeface="Consolas" panose="020B0609020204030204" pitchFamily="49" charset="0"/>
              </a:rPr>
              <a:t># load data</a:t>
            </a:r>
            <a:br>
              <a:rPr kumimoji="0" lang="en-US" altLang="en-US" sz="1000" b="0" i="1" u="none" strike="noStrike" cap="none" normalizeH="0" baseline="0" dirty="0">
                <a:ln>
                  <a:noFill/>
                </a:ln>
                <a:solidFill>
                  <a:srgbClr val="808080"/>
                </a:solidFill>
                <a:effectLst/>
                <a:latin typeface="Consolas" panose="020B0609020204030204" pitchFamily="49" charset="0"/>
              </a:rPr>
            </a:br>
            <a:r>
              <a:rPr kumimoji="0" lang="en-US" altLang="en-US" sz="1000" b="1" i="0" u="none" strike="noStrike" cap="none" normalizeH="0" baseline="0" dirty="0">
                <a:ln>
                  <a:noFill/>
                </a:ln>
                <a:solidFill>
                  <a:srgbClr val="000080"/>
                </a:solidFill>
                <a:effectLst/>
                <a:latin typeface="Consolas" panose="020B0609020204030204" pitchFamily="49" charset="0"/>
              </a:rPr>
              <a:t>from </a:t>
            </a:r>
            <a:r>
              <a:rPr kumimoji="0" lang="en-US" altLang="en-US" sz="1000" b="0" i="0" u="none" strike="noStrike" cap="none" normalizeH="0" baseline="0" dirty="0" err="1">
                <a:ln>
                  <a:noFill/>
                </a:ln>
                <a:solidFill>
                  <a:srgbClr val="000000"/>
                </a:solidFill>
                <a:effectLst/>
                <a:latin typeface="Consolas" panose="020B0609020204030204" pitchFamily="49" charset="0"/>
              </a:rPr>
              <a:t>sklearn.model_selection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1" i="0" u="none" strike="noStrike" cap="none" normalizeH="0" baseline="0" dirty="0">
                <a:ln>
                  <a:noFill/>
                </a:ln>
                <a:solidFill>
                  <a:srgbClr val="000080"/>
                </a:solidFill>
                <a:effectLst/>
                <a:latin typeface="Consolas" panose="020B0609020204030204" pitchFamily="49" charset="0"/>
              </a:rPr>
              <a:t>import </a:t>
            </a:r>
            <a:r>
              <a:rPr kumimoji="0" lang="en-US" altLang="en-US" sz="1000" b="0" i="0" u="none" strike="noStrike" cap="none" normalizeH="0" baseline="0" dirty="0" err="1">
                <a:ln>
                  <a:noFill/>
                </a:ln>
                <a:solidFill>
                  <a:srgbClr val="000000"/>
                </a:solidFill>
                <a:effectLst/>
                <a:latin typeface="Consolas" panose="020B0609020204030204" pitchFamily="49" charset="0"/>
              </a:rPr>
              <a:t>train_test_split</a:t>
            </a: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1" i="0" u="none" strike="noStrike" cap="none" normalizeH="0" baseline="0" dirty="0">
                <a:ln>
                  <a:noFill/>
                </a:ln>
                <a:solidFill>
                  <a:srgbClr val="000080"/>
                </a:solidFill>
                <a:effectLst/>
                <a:latin typeface="Consolas" panose="020B0609020204030204" pitchFamily="49" charset="0"/>
              </a:rPr>
              <a:t>from </a:t>
            </a:r>
            <a:r>
              <a:rPr kumimoji="0" lang="en-US" altLang="en-US" sz="1000" b="0" i="0" u="none" strike="noStrike" cap="none" normalizeH="0" baseline="0" dirty="0" err="1">
                <a:ln>
                  <a:noFill/>
                </a:ln>
                <a:solidFill>
                  <a:srgbClr val="000000"/>
                </a:solidFill>
                <a:effectLst/>
                <a:latin typeface="Consolas" panose="020B0609020204030204" pitchFamily="49" charset="0"/>
              </a:rPr>
              <a:t>sklearn.neural_network</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1" i="0" u="none" strike="noStrike" cap="none" normalizeH="0" baseline="0" dirty="0">
                <a:ln>
                  <a:noFill/>
                </a:ln>
                <a:solidFill>
                  <a:srgbClr val="000080"/>
                </a:solidFill>
                <a:effectLst/>
                <a:latin typeface="Consolas" panose="020B0609020204030204" pitchFamily="49" charset="0"/>
              </a:rPr>
              <a:t>import </a:t>
            </a:r>
            <a:r>
              <a:rPr kumimoji="0" lang="en-US" altLang="en-US" sz="1000" b="0" i="0" u="none" strike="noStrike" cap="none" normalizeH="0" baseline="0" dirty="0" err="1">
                <a:ln>
                  <a:noFill/>
                </a:ln>
                <a:solidFill>
                  <a:srgbClr val="000000"/>
                </a:solidFill>
                <a:effectLst/>
                <a:latin typeface="Consolas" panose="020B0609020204030204" pitchFamily="49" charset="0"/>
              </a:rPr>
              <a:t>MLPClassifier</a:t>
            </a:r>
            <a:br>
              <a:rPr kumimoji="0" lang="en-US" altLang="en-US" sz="1000" b="0" i="0" u="none" strike="noStrike" cap="none" normalizeH="0" baseline="0" dirty="0">
                <a:ln>
                  <a:noFill/>
                </a:ln>
                <a:solidFill>
                  <a:srgbClr val="000000"/>
                </a:solidFill>
                <a:effectLst/>
                <a:latin typeface="Consolas" panose="020B0609020204030204" pitchFamily="49" charset="0"/>
              </a:rPr>
            </a:b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0" u="none" strike="noStrike" cap="none" normalizeH="0" baseline="0" dirty="0">
                <a:ln>
                  <a:noFill/>
                </a:ln>
                <a:solidFill>
                  <a:srgbClr val="000000"/>
                </a:solidFill>
                <a:effectLst/>
                <a:latin typeface="Consolas" panose="020B0609020204030204" pitchFamily="49" charset="0"/>
              </a:rPr>
              <a:t>df = </a:t>
            </a:r>
            <a:r>
              <a:rPr kumimoji="0" lang="en-US" altLang="en-US" sz="1000" b="0" i="0" u="none" strike="noStrike" cap="none" normalizeH="0" baseline="0" dirty="0" err="1">
                <a:ln>
                  <a:noFill/>
                </a:ln>
                <a:solidFill>
                  <a:srgbClr val="000000"/>
                </a:solidFill>
                <a:effectLst/>
                <a:latin typeface="Consolas" panose="020B0609020204030204" pitchFamily="49" charset="0"/>
              </a:rPr>
              <a:t>pd.read_csv</a:t>
            </a:r>
            <a:r>
              <a:rPr kumimoji="0" lang="en-US" altLang="en-US" sz="1000" b="0" i="0" u="none" strike="noStrike" cap="none" normalizeH="0" baseline="0" dirty="0">
                <a:ln>
                  <a:noFill/>
                </a:ln>
                <a:solidFill>
                  <a:srgbClr val="000000"/>
                </a:solidFill>
                <a:effectLst/>
                <a:latin typeface="Consolas" panose="020B0609020204030204" pitchFamily="49" charset="0"/>
              </a:rPr>
              <a:t>(</a:t>
            </a:r>
            <a:r>
              <a:rPr lang="en-US" altLang="en-US" sz="1000" b="1" dirty="0">
                <a:solidFill>
                  <a:srgbClr val="008080"/>
                </a:solidFill>
                <a:latin typeface="Consolas" panose="020B0609020204030204" pitchFamily="49" charset="0"/>
              </a:rPr>
              <a:t>“https://tinyurl.com/y6r7qjrp”, </a:t>
            </a:r>
            <a:r>
              <a:rPr kumimoji="0" lang="en-US" altLang="en-US" sz="1000" b="0" i="0" u="none" strike="noStrike" cap="none" normalizeH="0" baseline="0" dirty="0">
                <a:ln>
                  <a:noFill/>
                </a:ln>
                <a:solidFill>
                  <a:srgbClr val="660099"/>
                </a:solidFill>
                <a:effectLst/>
                <a:latin typeface="Consolas" panose="020B0609020204030204" pitchFamily="49" charset="0"/>
              </a:rPr>
              <a:t>delimiter</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1" i="0" u="none" strike="noStrike" cap="none" normalizeH="0" baseline="0" dirty="0">
                <a:ln>
                  <a:noFill/>
                </a:ln>
                <a:solidFill>
                  <a:srgbClr val="008080"/>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a:t>
            </a:r>
            <a:br>
              <a:rPr kumimoji="0" lang="en-US" altLang="en-US" sz="1000" b="0" i="0" u="none" strike="noStrike" cap="none" normalizeH="0" baseline="0" dirty="0">
                <a:ln>
                  <a:noFill/>
                </a:ln>
                <a:solidFill>
                  <a:srgbClr val="000000"/>
                </a:solidFill>
                <a:effectLst/>
                <a:latin typeface="Consolas" panose="020B0609020204030204" pitchFamily="49" charset="0"/>
              </a:rPr>
            </a:b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1" u="none" strike="noStrike" cap="none" normalizeH="0" baseline="0" dirty="0">
                <a:ln>
                  <a:noFill/>
                </a:ln>
                <a:solidFill>
                  <a:srgbClr val="808080"/>
                </a:solidFill>
                <a:effectLst/>
                <a:latin typeface="Consolas" panose="020B0609020204030204" pitchFamily="49" charset="0"/>
              </a:rPr>
              <a:t># Extract input variables (all rows, all columns but last column)</a:t>
            </a:r>
            <a:br>
              <a:rPr kumimoji="0" lang="en-US" altLang="en-US" sz="1000" b="0" i="1" u="none" strike="noStrike" cap="none" normalizeH="0" baseline="0" dirty="0">
                <a:ln>
                  <a:noFill/>
                </a:ln>
                <a:solidFill>
                  <a:srgbClr val="808080"/>
                </a:solidFill>
                <a:effectLst/>
                <a:latin typeface="Consolas" panose="020B0609020204030204" pitchFamily="49" charset="0"/>
              </a:rPr>
            </a:br>
            <a:r>
              <a:rPr kumimoji="0" lang="en-US" altLang="en-US" sz="1000" b="0" i="1" u="none" strike="noStrike" cap="none" normalizeH="0" baseline="0" dirty="0">
                <a:ln>
                  <a:noFill/>
                </a:ln>
                <a:solidFill>
                  <a:srgbClr val="808080"/>
                </a:solidFill>
                <a:effectLst/>
                <a:latin typeface="Consolas" panose="020B0609020204030204" pitchFamily="49" charset="0"/>
              </a:rPr>
              <a:t># Note we should do some linear scaling here</a:t>
            </a:r>
            <a:br>
              <a:rPr kumimoji="0" lang="en-US" altLang="en-US" sz="1000" b="0" i="1" u="none" strike="noStrike" cap="none" normalizeH="0" baseline="0" dirty="0">
                <a:ln>
                  <a:noFill/>
                </a:ln>
                <a:solidFill>
                  <a:srgbClr val="808080"/>
                </a:solidFill>
                <a:effectLst/>
                <a:latin typeface="Consolas" panose="020B0609020204030204" pitchFamily="49" charset="0"/>
              </a:rPr>
            </a:br>
            <a:r>
              <a:rPr kumimoji="0" lang="en-US" altLang="en-US" sz="1000" b="0" i="0" u="none" strike="noStrike" cap="none" normalizeH="0" baseline="0" dirty="0">
                <a:ln>
                  <a:noFill/>
                </a:ln>
                <a:solidFill>
                  <a:srgbClr val="000000"/>
                </a:solidFill>
                <a:effectLst/>
                <a:latin typeface="Consolas" panose="020B0609020204030204" pitchFamily="49" charset="0"/>
              </a:rPr>
              <a:t>X = (</a:t>
            </a:r>
            <a:r>
              <a:rPr kumimoji="0" lang="en-US" altLang="en-US" sz="1000" b="0" i="0" u="none" strike="noStrike" cap="none" normalizeH="0" baseline="0" dirty="0" err="1">
                <a:ln>
                  <a:noFill/>
                </a:ln>
                <a:solidFill>
                  <a:srgbClr val="000000"/>
                </a:solidFill>
                <a:effectLst/>
                <a:latin typeface="Consolas" panose="020B0609020204030204" pitchFamily="49" charset="0"/>
              </a:rPr>
              <a:t>df.values</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0000FF"/>
                </a:solidFill>
                <a:effectLst/>
                <a:latin typeface="Consolas" panose="020B0609020204030204" pitchFamily="49" charset="0"/>
              </a:rPr>
              <a:t>1</a:t>
            </a:r>
            <a:r>
              <a:rPr kumimoji="0" lang="en-US" altLang="en-US" sz="1000" b="0" i="0" u="none" strike="noStrike" cap="none" normalizeH="0" baseline="0" dirty="0">
                <a:ln>
                  <a:noFill/>
                </a:ln>
                <a:solidFill>
                  <a:srgbClr val="000000"/>
                </a:solidFill>
                <a:effectLst/>
                <a:latin typeface="Consolas" panose="020B0609020204030204" pitchFamily="49" charset="0"/>
              </a:rPr>
              <a:t>] / </a:t>
            </a:r>
            <a:r>
              <a:rPr kumimoji="0" lang="en-US" altLang="en-US" sz="1000" b="0" i="0" u="none" strike="noStrike" cap="none" normalizeH="0" baseline="0" dirty="0">
                <a:ln>
                  <a:noFill/>
                </a:ln>
                <a:solidFill>
                  <a:srgbClr val="0000FF"/>
                </a:solidFill>
                <a:effectLst/>
                <a:latin typeface="Consolas" panose="020B0609020204030204" pitchFamily="49" charset="0"/>
              </a:rPr>
              <a:t>255.0</a:t>
            </a:r>
            <a:r>
              <a:rPr kumimoji="0" lang="en-US" altLang="en-US" sz="1000" b="0" i="0" u="none" strike="noStrike" cap="none" normalizeH="0" baseline="0" dirty="0">
                <a:ln>
                  <a:noFill/>
                </a:ln>
                <a:solidFill>
                  <a:srgbClr val="000000"/>
                </a:solidFill>
                <a:effectLst/>
                <a:latin typeface="Consolas" panose="020B0609020204030204" pitchFamily="49" charset="0"/>
              </a:rPr>
              <a:t>) + </a:t>
            </a:r>
            <a:r>
              <a:rPr kumimoji="0" lang="en-US" altLang="en-US" sz="1000" b="0" i="0" u="none" strike="noStrike" cap="none" normalizeH="0" baseline="0" dirty="0">
                <a:ln>
                  <a:noFill/>
                </a:ln>
                <a:solidFill>
                  <a:srgbClr val="0000FF"/>
                </a:solidFill>
                <a:effectLst/>
                <a:latin typeface="Consolas" panose="020B0609020204030204" pitchFamily="49" charset="0"/>
              </a:rPr>
              <a:t>.01</a:t>
            </a:r>
            <a:br>
              <a:rPr kumimoji="0" lang="en-US" altLang="en-US" sz="1000" b="0" i="0" u="none" strike="noStrike" cap="none" normalizeH="0" baseline="0" dirty="0">
                <a:ln>
                  <a:noFill/>
                </a:ln>
                <a:solidFill>
                  <a:srgbClr val="0000FF"/>
                </a:solidFill>
                <a:effectLst/>
                <a:latin typeface="Consolas" panose="020B0609020204030204" pitchFamily="49" charset="0"/>
              </a:rPr>
            </a:br>
            <a:br>
              <a:rPr kumimoji="0" lang="en-US" altLang="en-US" sz="1000" b="0" i="0" u="none" strike="noStrike" cap="none" normalizeH="0" baseline="0" dirty="0">
                <a:ln>
                  <a:noFill/>
                </a:ln>
                <a:solidFill>
                  <a:srgbClr val="0000FF"/>
                </a:solidFill>
                <a:effectLst/>
                <a:latin typeface="Consolas" panose="020B0609020204030204" pitchFamily="49" charset="0"/>
              </a:rPr>
            </a:br>
            <a:r>
              <a:rPr kumimoji="0" lang="en-US" altLang="en-US" sz="1000" b="0" i="1" u="none" strike="noStrike" cap="none" normalizeH="0" baseline="0" dirty="0">
                <a:ln>
                  <a:noFill/>
                </a:ln>
                <a:solidFill>
                  <a:srgbClr val="808080"/>
                </a:solidFill>
                <a:effectLst/>
                <a:latin typeface="Consolas" panose="020B0609020204030204" pitchFamily="49" charset="0"/>
              </a:rPr>
              <a:t># Extract output column (all rows, last column)</a:t>
            </a:r>
            <a:br>
              <a:rPr kumimoji="0" lang="en-US" altLang="en-US" sz="1000" b="0" i="1" u="none" strike="noStrike" cap="none" normalizeH="0" baseline="0" dirty="0">
                <a:ln>
                  <a:noFill/>
                </a:ln>
                <a:solidFill>
                  <a:srgbClr val="808080"/>
                </a:solidFill>
                <a:effectLst/>
                <a:latin typeface="Consolas" panose="020B0609020204030204" pitchFamily="49" charset="0"/>
              </a:rPr>
            </a:br>
            <a:r>
              <a:rPr kumimoji="0" lang="en-US" altLang="en-US" sz="1000" b="0" i="0" u="none" strike="noStrike" cap="none" normalizeH="0" baseline="0" dirty="0">
                <a:ln>
                  <a:noFill/>
                </a:ln>
                <a:solidFill>
                  <a:srgbClr val="000000"/>
                </a:solidFill>
                <a:effectLst/>
                <a:latin typeface="Consolas" panose="020B0609020204030204" pitchFamily="49" charset="0"/>
              </a:rPr>
              <a:t>Y = </a:t>
            </a:r>
            <a:r>
              <a:rPr kumimoji="0" lang="en-US" altLang="en-US" sz="1000" b="0" i="0" u="none" strike="noStrike" cap="none" normalizeH="0" baseline="0" dirty="0" err="1">
                <a:ln>
                  <a:noFill/>
                </a:ln>
                <a:solidFill>
                  <a:srgbClr val="000000"/>
                </a:solidFill>
                <a:effectLst/>
                <a:latin typeface="Consolas" panose="020B0609020204030204" pitchFamily="49" charset="0"/>
              </a:rPr>
              <a:t>df.values</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0000FF"/>
                </a:solidFill>
                <a:effectLst/>
                <a:latin typeface="Consolas" panose="020B0609020204030204" pitchFamily="49" charset="0"/>
              </a:rPr>
              <a:t>1</a:t>
            </a:r>
            <a:r>
              <a:rPr kumimoji="0" lang="en-US" altLang="en-US" sz="1000" b="0" i="0" u="none" strike="noStrike" cap="none" normalizeH="0" baseline="0" dirty="0">
                <a:ln>
                  <a:noFill/>
                </a:ln>
                <a:solidFill>
                  <a:srgbClr val="000000"/>
                </a:solidFill>
                <a:effectLst/>
                <a:latin typeface="Consolas" panose="020B0609020204030204" pitchFamily="49" charset="0"/>
              </a:rPr>
              <a:t>]</a:t>
            </a:r>
            <a:br>
              <a:rPr kumimoji="0" lang="en-US" altLang="en-US" sz="1000" b="0" i="0" u="none" strike="noStrike" cap="none" normalizeH="0" baseline="0" dirty="0">
                <a:ln>
                  <a:noFill/>
                </a:ln>
                <a:solidFill>
                  <a:srgbClr val="000000"/>
                </a:solidFill>
                <a:effectLst/>
                <a:latin typeface="Consolas" panose="020B0609020204030204" pitchFamily="49" charset="0"/>
              </a:rPr>
            </a:b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1" u="none" strike="noStrike" cap="none" normalizeH="0" baseline="0" dirty="0">
                <a:ln>
                  <a:noFill/>
                </a:ln>
                <a:solidFill>
                  <a:srgbClr val="808080"/>
                </a:solidFill>
                <a:effectLst/>
                <a:latin typeface="Consolas" panose="020B0609020204030204" pitchFamily="49" charset="0"/>
              </a:rPr>
              <a:t># Get a count of each group to ensure samples are equitably balanced</a:t>
            </a:r>
            <a:br>
              <a:rPr kumimoji="0" lang="en-US" altLang="en-US" sz="1000" b="0" i="1" u="none" strike="noStrike" cap="none" normalizeH="0" baseline="0" dirty="0">
                <a:ln>
                  <a:noFill/>
                </a:ln>
                <a:solidFill>
                  <a:srgbClr val="808080"/>
                </a:solidFill>
                <a:effectLst/>
                <a:latin typeface="Consolas" panose="020B0609020204030204" pitchFamily="49" charset="0"/>
              </a:rPr>
            </a:br>
            <a:r>
              <a:rPr kumimoji="0" lang="en-US" altLang="en-US" sz="1000" b="0" i="0" u="none" strike="noStrike" cap="none" normalizeH="0" baseline="0" dirty="0">
                <a:ln>
                  <a:noFill/>
                </a:ln>
                <a:solidFill>
                  <a:srgbClr val="000080"/>
                </a:solidFill>
                <a:effectLst/>
                <a:latin typeface="Consolas" panose="020B0609020204030204" pitchFamily="49" charset="0"/>
              </a:rPr>
              <a:t>print</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df.groupby</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1" i="0" u="none" strike="noStrike" cap="none" normalizeH="0" baseline="0" dirty="0">
                <a:ln>
                  <a:noFill/>
                </a:ln>
                <a:solidFill>
                  <a:srgbClr val="008080"/>
                </a:solidFill>
                <a:effectLst/>
                <a:latin typeface="Consolas" panose="020B0609020204030204" pitchFamily="49" charset="0"/>
              </a:rPr>
              <a:t>"class"</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agg</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1" i="0" u="none" strike="noStrike" cap="none" normalizeH="0" baseline="0" dirty="0">
                <a:ln>
                  <a:noFill/>
                </a:ln>
                <a:solidFill>
                  <a:srgbClr val="008080"/>
                </a:solidFill>
                <a:effectLst/>
                <a:latin typeface="Consolas" panose="020B0609020204030204" pitchFamily="49" charset="0"/>
              </a:rPr>
              <a:t>"class" </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np.size</a:t>
            </a:r>
            <a:r>
              <a:rPr kumimoji="0" lang="en-US" altLang="en-US" sz="1000" b="0" i="0" u="none" strike="noStrike" cap="none" normalizeH="0" baseline="0" dirty="0">
                <a:ln>
                  <a:noFill/>
                </a:ln>
                <a:solidFill>
                  <a:srgbClr val="000000"/>
                </a:solidFill>
                <a:effectLst/>
                <a:latin typeface="Consolas" panose="020B0609020204030204" pitchFamily="49" charset="0"/>
              </a:rPr>
              <a:t>]}))</a:t>
            </a:r>
            <a:br>
              <a:rPr kumimoji="0" lang="en-US" altLang="en-US" sz="1000" b="0" i="0" u="none" strike="noStrike" cap="none" normalizeH="0" baseline="0" dirty="0">
                <a:ln>
                  <a:noFill/>
                </a:ln>
                <a:solidFill>
                  <a:srgbClr val="000000"/>
                </a:solidFill>
                <a:effectLst/>
                <a:latin typeface="Consolas" panose="020B0609020204030204" pitchFamily="49" charset="0"/>
              </a:rPr>
            </a:b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1" u="none" strike="noStrike" cap="none" normalizeH="0" baseline="0" dirty="0">
                <a:ln>
                  <a:noFill/>
                </a:ln>
                <a:solidFill>
                  <a:srgbClr val="808080"/>
                </a:solidFill>
                <a:effectLst/>
                <a:latin typeface="Consolas" panose="020B0609020204030204" pitchFamily="49" charset="0"/>
              </a:rPr>
              <a:t># Separate training and testing data</a:t>
            </a:r>
            <a:br>
              <a:rPr kumimoji="0" lang="en-US" altLang="en-US" sz="1000" b="0" i="1" u="none" strike="noStrike" cap="none" normalizeH="0" baseline="0" dirty="0">
                <a:ln>
                  <a:noFill/>
                </a:ln>
                <a:solidFill>
                  <a:srgbClr val="808080"/>
                </a:solidFill>
                <a:effectLst/>
                <a:latin typeface="Consolas" panose="020B0609020204030204" pitchFamily="49" charset="0"/>
              </a:rPr>
            </a:br>
            <a:r>
              <a:rPr kumimoji="0" lang="en-US" altLang="en-US" sz="1000" b="0" i="1" u="none" strike="noStrike" cap="none" normalizeH="0" baseline="0" dirty="0">
                <a:ln>
                  <a:noFill/>
                </a:ln>
                <a:solidFill>
                  <a:srgbClr val="808080"/>
                </a:solidFill>
                <a:effectLst/>
                <a:latin typeface="Consolas" panose="020B0609020204030204" pitchFamily="49" charset="0"/>
              </a:rPr>
              <a:t># Note that I use the 'stratify' parameter to ensure</a:t>
            </a:r>
            <a:br>
              <a:rPr kumimoji="0" lang="en-US" altLang="en-US" sz="1000" b="0" i="1" u="none" strike="noStrike" cap="none" normalizeH="0" baseline="0" dirty="0">
                <a:ln>
                  <a:noFill/>
                </a:ln>
                <a:solidFill>
                  <a:srgbClr val="808080"/>
                </a:solidFill>
                <a:effectLst/>
                <a:latin typeface="Consolas" panose="020B0609020204030204" pitchFamily="49" charset="0"/>
              </a:rPr>
            </a:br>
            <a:r>
              <a:rPr kumimoji="0" lang="en-US" altLang="en-US" sz="1000" b="0" i="1" u="none" strike="noStrike" cap="none" normalizeH="0" baseline="0" dirty="0">
                <a:ln>
                  <a:noFill/>
                </a:ln>
                <a:solidFill>
                  <a:srgbClr val="808080"/>
                </a:solidFill>
                <a:effectLst/>
                <a:latin typeface="Consolas" panose="020B0609020204030204" pitchFamily="49" charset="0"/>
              </a:rPr>
              <a:t># each class is proportionally represented in both sets</a:t>
            </a:r>
            <a:br>
              <a:rPr kumimoji="0" lang="en-US" altLang="en-US" sz="1000" b="0" i="1" u="none" strike="noStrike" cap="none" normalizeH="0" baseline="0" dirty="0">
                <a:ln>
                  <a:noFill/>
                </a:ln>
                <a:solidFill>
                  <a:srgbClr val="808080"/>
                </a:solidFill>
                <a:effectLst/>
                <a:latin typeface="Consolas" panose="020B0609020204030204" pitchFamily="49" charset="0"/>
              </a:rPr>
            </a:br>
            <a:r>
              <a:rPr kumimoji="0" lang="en-US" altLang="en-US" sz="1000" b="0" i="0" u="none" strike="noStrike" cap="none" normalizeH="0" baseline="0" dirty="0" err="1">
                <a:ln>
                  <a:noFill/>
                </a:ln>
                <a:solidFill>
                  <a:srgbClr val="000000"/>
                </a:solidFill>
                <a:effectLst/>
                <a:latin typeface="Consolas" panose="020B0609020204030204" pitchFamily="49" charset="0"/>
              </a:rPr>
              <a:t>X_train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X_test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Y_train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Y_test</a:t>
            </a:r>
            <a:r>
              <a:rPr kumimoji="0" lang="en-US" altLang="en-US" sz="1000" b="0" i="0" u="none" strike="noStrike" cap="none" normalizeH="0" baseline="0" dirty="0">
                <a:ln>
                  <a:noFill/>
                </a:ln>
                <a:solidFill>
                  <a:srgbClr val="000000"/>
                </a:solidFill>
                <a:effectLst/>
                <a:latin typeface="Consolas" panose="020B0609020204030204" pitchFamily="49" charset="0"/>
              </a:rPr>
              <a:t> = </a:t>
            </a:r>
            <a:r>
              <a:rPr kumimoji="0" lang="en-US" altLang="en-US" sz="1000" b="0" i="0" u="none" strike="noStrike" cap="none" normalizeH="0" baseline="0" dirty="0" err="1">
                <a:ln>
                  <a:noFill/>
                </a:ln>
                <a:solidFill>
                  <a:srgbClr val="000000"/>
                </a:solidFill>
                <a:effectLst/>
                <a:latin typeface="Consolas" panose="020B0609020204030204" pitchFamily="49" charset="0"/>
              </a:rPr>
              <a:t>train_test_split</a:t>
            </a:r>
            <a:r>
              <a:rPr kumimoji="0" lang="en-US" altLang="en-US" sz="1000" b="0" i="0" u="none" strike="noStrike" cap="none" normalizeH="0" baseline="0" dirty="0">
                <a:ln>
                  <a:noFill/>
                </a:ln>
                <a:solidFill>
                  <a:srgbClr val="000000"/>
                </a:solidFill>
                <a:effectLst/>
                <a:latin typeface="Consolas" panose="020B0609020204030204" pitchFamily="49" charset="0"/>
              </a:rPr>
              <a:t>(X, Y, </a:t>
            </a:r>
            <a:r>
              <a:rPr kumimoji="0" lang="en-US" altLang="en-US" sz="1000" b="0" i="0" u="none" strike="noStrike" cap="none" normalizeH="0" baseline="0" dirty="0" err="1">
                <a:ln>
                  <a:noFill/>
                </a:ln>
                <a:solidFill>
                  <a:srgbClr val="660099"/>
                </a:solidFill>
                <a:effectLst/>
                <a:latin typeface="Consolas" panose="020B0609020204030204" pitchFamily="49" charset="0"/>
              </a:rPr>
              <a:t>test_size</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a:ln>
                  <a:noFill/>
                </a:ln>
                <a:solidFill>
                  <a:srgbClr val="0000FF"/>
                </a:solidFill>
                <a:effectLst/>
                <a:latin typeface="Consolas" panose="020B0609020204030204" pitchFamily="49" charset="0"/>
              </a:rPr>
              <a:t>.33</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660099"/>
                </a:solidFill>
                <a:effectLst/>
                <a:latin typeface="Consolas" panose="020B0609020204030204" pitchFamily="49" charset="0"/>
              </a:rPr>
              <a:t>stratify</a:t>
            </a:r>
            <a:r>
              <a:rPr kumimoji="0" lang="en-US" altLang="en-US" sz="1000" b="0" i="0" u="none" strike="noStrike" cap="none" normalizeH="0" baseline="0" dirty="0">
                <a:ln>
                  <a:noFill/>
                </a:ln>
                <a:solidFill>
                  <a:srgbClr val="000000"/>
                </a:solidFill>
                <a:effectLst/>
                <a:latin typeface="Consolas" panose="020B0609020204030204" pitchFamily="49" charset="0"/>
              </a:rPr>
              <a:t>=Y)</a:t>
            </a:r>
            <a:br>
              <a:rPr kumimoji="0" lang="en-US" altLang="en-US" sz="1000" b="0" i="0" u="none" strike="noStrike" cap="none" normalizeH="0" baseline="0" dirty="0">
                <a:ln>
                  <a:noFill/>
                </a:ln>
                <a:solidFill>
                  <a:srgbClr val="000000"/>
                </a:solidFill>
                <a:effectLst/>
                <a:latin typeface="Consolas" panose="020B0609020204030204" pitchFamily="49" charset="0"/>
              </a:rPr>
            </a:b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0" u="none" strike="noStrike" cap="none" normalizeH="0" baseline="0" dirty="0" err="1">
                <a:ln>
                  <a:noFill/>
                </a:ln>
                <a:solidFill>
                  <a:srgbClr val="000000"/>
                </a:solidFill>
                <a:effectLst/>
                <a:latin typeface="Consolas" panose="020B0609020204030204" pitchFamily="49" charset="0"/>
              </a:rPr>
              <a:t>nn</a:t>
            </a:r>
            <a:r>
              <a:rPr kumimoji="0" lang="en-US" altLang="en-US" sz="1000" b="0" i="0" u="none" strike="noStrike" cap="none" normalizeH="0" baseline="0" dirty="0">
                <a:ln>
                  <a:noFill/>
                </a:ln>
                <a:solidFill>
                  <a:srgbClr val="000000"/>
                </a:solidFill>
                <a:effectLst/>
                <a:latin typeface="Consolas" panose="020B0609020204030204" pitchFamily="49" charset="0"/>
              </a:rPr>
              <a:t> = </a:t>
            </a:r>
            <a:r>
              <a:rPr kumimoji="0" lang="en-US" altLang="en-US" sz="1000" b="0" i="0" u="none" strike="noStrike" cap="none" normalizeH="0" baseline="0" dirty="0" err="1">
                <a:ln>
                  <a:noFill/>
                </a:ln>
                <a:solidFill>
                  <a:srgbClr val="000000"/>
                </a:solidFill>
                <a:effectLst/>
                <a:latin typeface="Consolas" panose="020B0609020204030204" pitchFamily="49" charset="0"/>
              </a:rPr>
              <a:t>MLPClassifier</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a:ln>
                  <a:noFill/>
                </a:ln>
                <a:solidFill>
                  <a:srgbClr val="660099"/>
                </a:solidFill>
                <a:effectLst/>
                <a:latin typeface="Consolas" panose="020B0609020204030204" pitchFamily="49" charset="0"/>
              </a:rPr>
              <a:t>solver</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1" i="0" u="none" strike="noStrike" cap="none" normalizeH="0" baseline="0" dirty="0">
                <a:ln>
                  <a:noFill/>
                </a:ln>
                <a:solidFill>
                  <a:srgbClr val="008080"/>
                </a:solidFill>
                <a:effectLst/>
                <a:latin typeface="Consolas" panose="020B0609020204030204" pitchFamily="49" charset="0"/>
              </a:rPr>
              <a:t>'</a:t>
            </a:r>
            <a:r>
              <a:rPr kumimoji="0" lang="en-US" altLang="en-US" sz="1000" b="1" i="0" u="none" strike="noStrike" cap="none" normalizeH="0" baseline="0" dirty="0" err="1">
                <a:ln>
                  <a:noFill/>
                </a:ln>
                <a:solidFill>
                  <a:srgbClr val="008080"/>
                </a:solidFill>
                <a:effectLst/>
                <a:latin typeface="Consolas" panose="020B0609020204030204" pitchFamily="49" charset="0"/>
              </a:rPr>
              <a:t>sgd</a:t>
            </a:r>
            <a:r>
              <a:rPr kumimoji="0" lang="en-US" altLang="en-US" sz="1000" b="1" i="0" u="none" strike="noStrike" cap="none" normalizeH="0" baseline="0" dirty="0">
                <a:ln>
                  <a:noFill/>
                </a:ln>
                <a:solidFill>
                  <a:srgbClr val="008080"/>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660099"/>
                </a:solidFill>
                <a:effectLst/>
                <a:latin typeface="Consolas" panose="020B0609020204030204" pitchFamily="49" charset="0"/>
              </a:rPr>
              <a:t>hidden_layer_sizes</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a:ln>
                  <a:noFill/>
                </a:ln>
                <a:solidFill>
                  <a:srgbClr val="0000FF"/>
                </a:solidFill>
                <a:effectLst/>
                <a:latin typeface="Consolas" panose="020B0609020204030204" pitchFamily="49" charset="0"/>
              </a:rPr>
              <a:t>100</a:t>
            </a:r>
            <a:r>
              <a:rPr kumimoji="0" lang="en-US" altLang="en-US" sz="1000" b="0" i="0" u="none" strike="noStrike" cap="none" normalizeH="0" baseline="0" dirty="0">
                <a:ln>
                  <a:noFill/>
                </a:ln>
                <a:solidFill>
                  <a:srgbClr val="000000"/>
                </a:solidFill>
                <a:effectLst/>
                <a:latin typeface="Consolas" panose="020B0609020204030204" pitchFamily="49" charset="0"/>
              </a:rPr>
              <a:t>, ),</a:t>
            </a: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660099"/>
                </a:solidFill>
                <a:effectLst/>
                <a:latin typeface="Consolas" panose="020B0609020204030204" pitchFamily="49" charset="0"/>
              </a:rPr>
              <a:t>max_iter</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a:ln>
                  <a:noFill/>
                </a:ln>
                <a:solidFill>
                  <a:srgbClr val="0000FF"/>
                </a:solidFill>
                <a:effectLst/>
                <a:latin typeface="Consolas" panose="020B0609020204030204" pitchFamily="49" charset="0"/>
              </a:rPr>
              <a:t>480</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660099"/>
                </a:solidFill>
                <a:effectLst/>
                <a:latin typeface="Consolas" panose="020B0609020204030204" pitchFamily="49" charset="0"/>
              </a:rPr>
              <a:t>learning_rate_init</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a:ln>
                  <a:noFill/>
                </a:ln>
                <a:solidFill>
                  <a:srgbClr val="0000FF"/>
                </a:solidFill>
                <a:effectLst/>
                <a:latin typeface="Consolas" panose="020B0609020204030204" pitchFamily="49" charset="0"/>
              </a:rPr>
              <a:t>.1</a:t>
            </a:r>
            <a:r>
              <a:rPr kumimoji="0" lang="en-US" altLang="en-US" sz="1000" b="0" i="0" u="none" strike="noStrike" cap="none" normalizeH="0" baseline="0" dirty="0">
                <a:ln>
                  <a:noFill/>
                </a:ln>
                <a:solidFill>
                  <a:srgbClr val="000000"/>
                </a:solidFill>
                <a:effectLst/>
                <a:latin typeface="Consolas" panose="020B0609020204030204" pitchFamily="49" charset="0"/>
              </a:rPr>
              <a:t>)</a:t>
            </a:r>
            <a:br>
              <a:rPr kumimoji="0" lang="en-US" altLang="en-US" sz="1000" b="0" i="0" u="none" strike="noStrike" cap="none" normalizeH="0" baseline="0" dirty="0">
                <a:ln>
                  <a:noFill/>
                </a:ln>
                <a:solidFill>
                  <a:srgbClr val="000000"/>
                </a:solidFill>
                <a:effectLst/>
                <a:latin typeface="Consolas" panose="020B0609020204030204" pitchFamily="49" charset="0"/>
              </a:rPr>
            </a:b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0" u="none" strike="noStrike" cap="none" normalizeH="0" baseline="0" dirty="0" err="1">
                <a:ln>
                  <a:noFill/>
                </a:ln>
                <a:solidFill>
                  <a:srgbClr val="000000"/>
                </a:solidFill>
                <a:effectLst/>
                <a:latin typeface="Consolas" panose="020B0609020204030204" pitchFamily="49" charset="0"/>
              </a:rPr>
              <a:t>nn.fit</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X_train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Y_train</a:t>
            </a:r>
            <a:r>
              <a:rPr kumimoji="0" lang="en-US" altLang="en-US" sz="1000" b="0" i="0" u="none" strike="noStrike" cap="none" normalizeH="0" baseline="0" dirty="0">
                <a:ln>
                  <a:noFill/>
                </a:ln>
                <a:solidFill>
                  <a:srgbClr val="000000"/>
                </a:solidFill>
                <a:effectLst/>
                <a:latin typeface="Consolas" panose="020B0609020204030204" pitchFamily="49" charset="0"/>
              </a:rPr>
              <a:t>)</a:t>
            </a:r>
            <a:br>
              <a:rPr kumimoji="0" lang="en-US" altLang="en-US" sz="1000" b="0" i="0" u="none" strike="noStrike" cap="none" normalizeH="0" baseline="0" dirty="0">
                <a:ln>
                  <a:noFill/>
                </a:ln>
                <a:solidFill>
                  <a:srgbClr val="000000"/>
                </a:solidFill>
                <a:effectLst/>
                <a:latin typeface="Consolas" panose="020B0609020204030204" pitchFamily="49" charset="0"/>
              </a:rPr>
            </a:b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0" u="none" strike="noStrike" cap="none" normalizeH="0" baseline="0" dirty="0">
                <a:ln>
                  <a:noFill/>
                </a:ln>
                <a:solidFill>
                  <a:srgbClr val="000080"/>
                </a:solidFill>
                <a:effectLst/>
                <a:latin typeface="Consolas" panose="020B0609020204030204" pitchFamily="49" charset="0"/>
              </a:rPr>
              <a:t>print</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1" i="0" u="none" strike="noStrike" cap="none" normalizeH="0" baseline="0" dirty="0">
                <a:ln>
                  <a:noFill/>
                </a:ln>
                <a:solidFill>
                  <a:srgbClr val="008080"/>
                </a:solidFill>
                <a:effectLst/>
                <a:latin typeface="Consolas" panose="020B0609020204030204" pitchFamily="49" charset="0"/>
              </a:rPr>
              <a:t>"Training set score: %f" </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nn.score</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X_train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Y_train</a:t>
            </a:r>
            <a:r>
              <a:rPr kumimoji="0" lang="en-US" altLang="en-US" sz="1000" b="0" i="0" u="none" strike="noStrike" cap="none" normalizeH="0" baseline="0" dirty="0">
                <a:ln>
                  <a:noFill/>
                </a:ln>
                <a:solidFill>
                  <a:srgbClr val="000000"/>
                </a:solidFill>
                <a:effectLst/>
                <a:latin typeface="Consolas" panose="020B0609020204030204" pitchFamily="49" charset="0"/>
              </a:rPr>
              <a:t>))</a:t>
            </a: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0" u="none" strike="noStrike" cap="none" normalizeH="0" baseline="0" dirty="0">
                <a:ln>
                  <a:noFill/>
                </a:ln>
                <a:solidFill>
                  <a:srgbClr val="000080"/>
                </a:solidFill>
                <a:effectLst/>
                <a:latin typeface="Consolas" panose="020B0609020204030204" pitchFamily="49" charset="0"/>
              </a:rPr>
              <a:t>print</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1" i="0" u="none" strike="noStrike" cap="none" normalizeH="0" baseline="0" dirty="0">
                <a:ln>
                  <a:noFill/>
                </a:ln>
                <a:solidFill>
                  <a:srgbClr val="008080"/>
                </a:solidFill>
                <a:effectLst/>
                <a:latin typeface="Consolas" panose="020B0609020204030204" pitchFamily="49" charset="0"/>
              </a:rPr>
              <a:t>"Test set score: %f" </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nn.score</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X_test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Y_test</a:t>
            </a:r>
            <a:r>
              <a:rPr kumimoji="0" lang="en-US" altLang="en-US" sz="1000" b="0" i="0" u="none" strike="noStrike" cap="none" normalizeH="0" baseline="0" dirty="0">
                <a:ln>
                  <a:noFill/>
                </a:ln>
                <a:solidFill>
                  <a:srgbClr val="000000"/>
                </a:solidFill>
                <a:effectLst/>
                <a:latin typeface="Consolas" panose="020B0609020204030204" pitchFamily="49" charset="0"/>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9B375C45-D766-4CAF-A71E-91D8CA5AB32C}"/>
              </a:ext>
            </a:extLst>
          </p:cNvPr>
          <p:cNvSpPr/>
          <p:nvPr/>
        </p:nvSpPr>
        <p:spPr>
          <a:xfrm>
            <a:off x="6991563" y="4751796"/>
            <a:ext cx="857894" cy="2363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78970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1773-ADA8-47B1-9921-F66E13EADCD8}"/>
              </a:ext>
            </a:extLst>
          </p:cNvPr>
          <p:cNvSpPr>
            <a:spLocks noGrp="1"/>
          </p:cNvSpPr>
          <p:nvPr>
            <p:ph type="title"/>
          </p:nvPr>
        </p:nvSpPr>
        <p:spPr/>
        <p:txBody>
          <a:bodyPr/>
          <a:lstStyle/>
          <a:p>
            <a:r>
              <a:rPr lang="en-US" dirty="0"/>
              <a:t>Validation Data</a:t>
            </a:r>
          </a:p>
        </p:txBody>
      </p:sp>
      <p:sp>
        <p:nvSpPr>
          <p:cNvPr id="3" name="Content Placeholder 2">
            <a:extLst>
              <a:ext uri="{FF2B5EF4-FFF2-40B4-BE49-F238E27FC236}">
                <a16:creationId xmlns:a16="http://schemas.microsoft.com/office/drawing/2014/main" id="{50326245-A600-43D8-A619-0CDEC3FF447D}"/>
              </a:ext>
            </a:extLst>
          </p:cNvPr>
          <p:cNvSpPr>
            <a:spLocks noGrp="1"/>
          </p:cNvSpPr>
          <p:nvPr>
            <p:ph sz="quarter" idx="10"/>
          </p:nvPr>
        </p:nvSpPr>
        <p:spPr>
          <a:xfrm>
            <a:off x="539495" y="1435608"/>
            <a:ext cx="7376590" cy="4974336"/>
          </a:xfrm>
        </p:spPr>
        <p:txBody>
          <a:bodyPr>
            <a:normAutofit/>
          </a:bodyPr>
          <a:lstStyle/>
          <a:p>
            <a:r>
              <a:rPr lang="en-US" b="1" dirty="0">
                <a:solidFill>
                  <a:srgbClr val="FF0000"/>
                </a:solidFill>
              </a:rPr>
              <a:t>Validation</a:t>
            </a:r>
            <a:r>
              <a:rPr lang="en-US" b="1" dirty="0"/>
              <a:t> is a separate type of testing data used to compare performance of different models. </a:t>
            </a:r>
          </a:p>
          <a:p>
            <a:r>
              <a:rPr lang="en-US" dirty="0"/>
              <a:t>When you are comparing two or more models (e.g. logistic regression versus decision trees), you may hold back one more chunk of data for validation.</a:t>
            </a:r>
          </a:p>
          <a:p>
            <a:r>
              <a:rPr lang="en-US" dirty="0"/>
              <a:t>It is different than the testing data, which is used to tune parameters of the individual model, not compare different models altogether. </a:t>
            </a:r>
          </a:p>
          <a:p>
            <a:r>
              <a:rPr lang="en-US" dirty="0"/>
              <a:t> </a:t>
            </a:r>
          </a:p>
        </p:txBody>
      </p:sp>
      <p:sp>
        <p:nvSpPr>
          <p:cNvPr id="5" name="Rectangle 4">
            <a:extLst>
              <a:ext uri="{FF2B5EF4-FFF2-40B4-BE49-F238E27FC236}">
                <a16:creationId xmlns:a16="http://schemas.microsoft.com/office/drawing/2014/main" id="{8D457EA3-AF81-4314-A1D2-1E2D688A5A6F}"/>
              </a:ext>
            </a:extLst>
          </p:cNvPr>
          <p:cNvSpPr/>
          <p:nvPr/>
        </p:nvSpPr>
        <p:spPr>
          <a:xfrm>
            <a:off x="10287242" y="3741362"/>
            <a:ext cx="1253067" cy="451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6" name="Rectangle 5">
            <a:extLst>
              <a:ext uri="{FF2B5EF4-FFF2-40B4-BE49-F238E27FC236}">
                <a16:creationId xmlns:a16="http://schemas.microsoft.com/office/drawing/2014/main" id="{F894BC71-8262-46F9-A2BC-7FAD546A0B1C}"/>
              </a:ext>
            </a:extLst>
          </p:cNvPr>
          <p:cNvSpPr/>
          <p:nvPr/>
        </p:nvSpPr>
        <p:spPr>
          <a:xfrm>
            <a:off x="10287242" y="4204206"/>
            <a:ext cx="1253067" cy="451556"/>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8" name="Rectangle 7">
            <a:extLst>
              <a:ext uri="{FF2B5EF4-FFF2-40B4-BE49-F238E27FC236}">
                <a16:creationId xmlns:a16="http://schemas.microsoft.com/office/drawing/2014/main" id="{54BEF417-C89F-4F85-B1E1-23E3A11FE6FD}"/>
              </a:ext>
            </a:extLst>
          </p:cNvPr>
          <p:cNvSpPr/>
          <p:nvPr/>
        </p:nvSpPr>
        <p:spPr>
          <a:xfrm>
            <a:off x="10287242" y="1435608"/>
            <a:ext cx="1253067" cy="150424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cxnSp>
        <p:nvCxnSpPr>
          <p:cNvPr id="10" name="Straight Arrow Connector 9">
            <a:extLst>
              <a:ext uri="{FF2B5EF4-FFF2-40B4-BE49-F238E27FC236}">
                <a16:creationId xmlns:a16="http://schemas.microsoft.com/office/drawing/2014/main" id="{07ACA9BF-5852-4207-9F5A-70CDA3DE9E8F}"/>
              </a:ext>
            </a:extLst>
          </p:cNvPr>
          <p:cNvCxnSpPr>
            <a:cxnSpLocks/>
          </p:cNvCxnSpPr>
          <p:nvPr/>
        </p:nvCxnSpPr>
        <p:spPr>
          <a:xfrm flipH="1">
            <a:off x="10913775" y="2973720"/>
            <a:ext cx="1" cy="75635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 name="Rectangle 8">
            <a:extLst>
              <a:ext uri="{FF2B5EF4-FFF2-40B4-BE49-F238E27FC236}">
                <a16:creationId xmlns:a16="http://schemas.microsoft.com/office/drawing/2014/main" id="{67BF8277-C0AC-4FA4-8C2C-0F4C58CD998A}"/>
              </a:ext>
            </a:extLst>
          </p:cNvPr>
          <p:cNvSpPr/>
          <p:nvPr/>
        </p:nvSpPr>
        <p:spPr>
          <a:xfrm>
            <a:off x="10287242" y="4655762"/>
            <a:ext cx="1253067" cy="451556"/>
          </a:xfrm>
          <a:prstGeom prst="rect">
            <a:avLst/>
          </a:prstGeom>
          <a:solidFill>
            <a:srgbClr val="00B05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VALIDATION</a:t>
            </a:r>
          </a:p>
        </p:txBody>
      </p:sp>
    </p:spTree>
    <p:extLst>
      <p:ext uri="{BB962C8B-B14F-4D97-AF65-F5344CB8AC3E}">
        <p14:creationId xmlns:p14="http://schemas.microsoft.com/office/powerpoint/2010/main" val="3973299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Classifying Things</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fontScale="92500" lnSpcReduction="20000"/>
          </a:bodyPr>
          <a:lstStyle/>
          <a:p>
            <a:pPr>
              <a:spcAft>
                <a:spcPts val="2000"/>
              </a:spcAft>
            </a:pPr>
            <a:r>
              <a:rPr lang="en-US" b="1" dirty="0"/>
              <a:t>Classification tasks are pretty common in machine learning:</a:t>
            </a:r>
          </a:p>
          <a:p>
            <a:pPr marL="285750" indent="-285750">
              <a:spcAft>
                <a:spcPts val="2000"/>
              </a:spcAft>
              <a:buFont typeface="Arial" panose="020B0604020202020204" pitchFamily="34" charset="0"/>
              <a:buChar char="•"/>
            </a:pPr>
            <a:r>
              <a:rPr lang="en-US" dirty="0"/>
              <a:t>How do I classify images of </a:t>
            </a:r>
            <a:r>
              <a:rPr lang="en-US" i="1" dirty="0">
                <a:solidFill>
                  <a:srgbClr val="FF0000"/>
                </a:solidFill>
              </a:rPr>
              <a:t>dogs</a:t>
            </a:r>
            <a:r>
              <a:rPr lang="en-US" dirty="0"/>
              <a:t> versus </a:t>
            </a:r>
            <a:r>
              <a:rPr lang="en-US" i="1" dirty="0">
                <a:solidFill>
                  <a:srgbClr val="FF0000"/>
                </a:solidFill>
              </a:rPr>
              <a:t>cats</a:t>
            </a:r>
            <a:r>
              <a:rPr lang="en-US" dirty="0"/>
              <a:t>?</a:t>
            </a:r>
          </a:p>
          <a:p>
            <a:pPr marL="285750" indent="-285750">
              <a:spcAft>
                <a:spcPts val="2000"/>
              </a:spcAft>
              <a:buFont typeface="Arial" panose="020B0604020202020204" pitchFamily="34" charset="0"/>
              <a:buChar char="•"/>
            </a:pPr>
            <a:r>
              <a:rPr lang="en-US" dirty="0"/>
              <a:t>Will a shipment be most likely be </a:t>
            </a:r>
            <a:r>
              <a:rPr lang="en-US" i="1" dirty="0">
                <a:solidFill>
                  <a:srgbClr val="FF0000"/>
                </a:solidFill>
              </a:rPr>
              <a:t>late</a:t>
            </a:r>
            <a:r>
              <a:rPr lang="en-US" dirty="0"/>
              <a:t>, </a:t>
            </a:r>
            <a:r>
              <a:rPr lang="en-US" i="1" dirty="0">
                <a:solidFill>
                  <a:srgbClr val="FF0000"/>
                </a:solidFill>
              </a:rPr>
              <a:t>early</a:t>
            </a:r>
            <a:r>
              <a:rPr lang="en-US" dirty="0"/>
              <a:t>, or </a:t>
            </a:r>
            <a:r>
              <a:rPr lang="en-US" i="1" dirty="0">
                <a:solidFill>
                  <a:srgbClr val="FF0000"/>
                </a:solidFill>
              </a:rPr>
              <a:t>on-time</a:t>
            </a:r>
            <a:r>
              <a:rPr lang="en-US" dirty="0"/>
              <a:t>? </a:t>
            </a:r>
          </a:p>
          <a:p>
            <a:pPr marL="285750" indent="-285750">
              <a:spcAft>
                <a:spcPts val="2000"/>
              </a:spcAft>
              <a:buFont typeface="Arial" panose="020B0604020202020204" pitchFamily="34" charset="0"/>
              <a:buChar char="•"/>
            </a:pPr>
            <a:r>
              <a:rPr lang="en-US" dirty="0"/>
              <a:t>Is this email </a:t>
            </a:r>
            <a:r>
              <a:rPr lang="en-US" i="1" dirty="0">
                <a:solidFill>
                  <a:srgbClr val="FF0000"/>
                </a:solidFill>
              </a:rPr>
              <a:t>spam</a:t>
            </a:r>
            <a:r>
              <a:rPr lang="en-US" dirty="0"/>
              <a:t> or </a:t>
            </a:r>
            <a:r>
              <a:rPr lang="en-US" i="1" dirty="0">
                <a:solidFill>
                  <a:srgbClr val="FF0000"/>
                </a:solidFill>
              </a:rPr>
              <a:t>not spam</a:t>
            </a:r>
            <a:r>
              <a:rPr lang="en-US" dirty="0"/>
              <a:t>?</a:t>
            </a:r>
          </a:p>
          <a:p>
            <a:pPr marL="285750" indent="-285750">
              <a:spcAft>
                <a:spcPts val="2000"/>
              </a:spcAft>
              <a:buFont typeface="Arial" panose="020B0604020202020204" pitchFamily="34" charset="0"/>
              <a:buChar char="•"/>
            </a:pPr>
            <a:r>
              <a:rPr lang="en-US" dirty="0"/>
              <a:t>Will this movie get </a:t>
            </a:r>
            <a:r>
              <a:rPr lang="en-US" i="1" dirty="0">
                <a:solidFill>
                  <a:srgbClr val="FF0000"/>
                </a:solidFill>
              </a:rPr>
              <a:t>1 star</a:t>
            </a:r>
            <a:r>
              <a:rPr lang="en-US" dirty="0"/>
              <a:t>, </a:t>
            </a:r>
            <a:r>
              <a:rPr lang="en-US" i="1" dirty="0">
                <a:solidFill>
                  <a:srgbClr val="FF0000"/>
                </a:solidFill>
              </a:rPr>
              <a:t>2 stars</a:t>
            </a:r>
            <a:r>
              <a:rPr lang="en-US" dirty="0"/>
              <a:t>... or </a:t>
            </a:r>
            <a:r>
              <a:rPr lang="en-US" i="1" dirty="0">
                <a:solidFill>
                  <a:srgbClr val="FF0000"/>
                </a:solidFill>
              </a:rPr>
              <a:t>5 stars</a:t>
            </a:r>
            <a:r>
              <a:rPr lang="en-US" dirty="0"/>
              <a:t>?</a:t>
            </a:r>
          </a:p>
          <a:p>
            <a:pPr>
              <a:spcAft>
                <a:spcPts val="2000"/>
              </a:spcAft>
            </a:pPr>
            <a:r>
              <a:rPr lang="en-US" dirty="0"/>
              <a:t>There are several machine learning algorithms that work well for classification, and we are going to learn first about Logistic Regression. </a:t>
            </a:r>
          </a:p>
          <a:p>
            <a:pPr>
              <a:spcAft>
                <a:spcPts val="2000"/>
              </a:spcAft>
            </a:pPr>
            <a:endParaRPr lang="en-US" dirty="0"/>
          </a:p>
          <a:p>
            <a:pPr marL="285750" indent="-285750">
              <a:spcAft>
                <a:spcPts val="2000"/>
              </a:spcAft>
              <a:buFont typeface="Arial" panose="020B0604020202020204" pitchFamily="34" charset="0"/>
              <a:buChar char="•"/>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6" name="Picture 5" descr="A dog lying on the ground&#10;&#10;Description automatically generated">
            <a:extLst>
              <a:ext uri="{FF2B5EF4-FFF2-40B4-BE49-F238E27FC236}">
                <a16:creationId xmlns:a16="http://schemas.microsoft.com/office/drawing/2014/main" id="{584E9284-3498-438C-B96E-98EA30C38B3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607595" y="1456654"/>
            <a:ext cx="3812363" cy="2466122"/>
          </a:xfrm>
          <a:prstGeom prst="rect">
            <a:avLst/>
          </a:prstGeom>
        </p:spPr>
      </p:pic>
      <p:sp>
        <p:nvSpPr>
          <p:cNvPr id="14" name="TextBox 13">
            <a:extLst>
              <a:ext uri="{FF2B5EF4-FFF2-40B4-BE49-F238E27FC236}">
                <a16:creationId xmlns:a16="http://schemas.microsoft.com/office/drawing/2014/main" id="{E451EE4B-BDEA-47E5-80D7-BEE91E4211E0}"/>
              </a:ext>
            </a:extLst>
          </p:cNvPr>
          <p:cNvSpPr txBox="1"/>
          <p:nvPr/>
        </p:nvSpPr>
        <p:spPr>
          <a:xfrm>
            <a:off x="7607595" y="4038600"/>
            <a:ext cx="3812363" cy="330200"/>
          </a:xfrm>
          <a:prstGeom prst="rect">
            <a:avLst/>
          </a:prstGeom>
        </p:spPr>
        <p:txBody>
          <a:bodyPr vert="horz" wrap="square" lIns="91440" tIns="45720" rIns="91440" bIns="45720" rtlCol="0">
            <a:normAutofit fontScale="92500" lnSpcReduction="10000"/>
          </a:bodyPr>
          <a:lstStyle/>
          <a:p>
            <a:pPr algn="ctr">
              <a:spcAft>
                <a:spcPts val="2000"/>
              </a:spcAft>
            </a:pPr>
            <a:r>
              <a:rPr lang="en-US" dirty="0">
                <a:solidFill>
                  <a:prstClr val="black">
                    <a:lumMod val="75000"/>
                    <a:lumOff val="25000"/>
                  </a:prstClr>
                </a:solidFill>
                <a:latin typeface="Segoe UI" panose="020B0502040204020203" pitchFamily="34" charset="0"/>
                <a:cs typeface="Segoe UI" panose="020B0502040204020203" pitchFamily="34" charset="0"/>
              </a:rPr>
              <a:t>Hot dog: 0.92 </a:t>
            </a:r>
          </a:p>
        </p:txBody>
      </p:sp>
    </p:spTree>
    <p:extLst>
      <p:ext uri="{BB962C8B-B14F-4D97-AF65-F5344CB8AC3E}">
        <p14:creationId xmlns:p14="http://schemas.microsoft.com/office/powerpoint/2010/main" val="35020692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1773-ADA8-47B1-9921-F66E13EADCD8}"/>
              </a:ext>
            </a:extLst>
          </p:cNvPr>
          <p:cNvSpPr>
            <a:spLocks noGrp="1"/>
          </p:cNvSpPr>
          <p:nvPr>
            <p:ph type="title"/>
          </p:nvPr>
        </p:nvSpPr>
        <p:spPr/>
        <p:txBody>
          <a:bodyPr/>
          <a:lstStyle/>
          <a:p>
            <a:r>
              <a:rPr lang="en-US" dirty="0"/>
              <a:t>Random Seeding</a:t>
            </a:r>
          </a:p>
        </p:txBody>
      </p:sp>
      <p:pic>
        <p:nvPicPr>
          <p:cNvPr id="5" name="Content Placeholder 4" descr="Dice">
            <a:extLst>
              <a:ext uri="{FF2B5EF4-FFF2-40B4-BE49-F238E27FC236}">
                <a16:creationId xmlns:a16="http://schemas.microsoft.com/office/drawing/2014/main" id="{7C0EB307-9E32-4246-BDC2-798EEFB17A1F}"/>
              </a:ext>
            </a:extLst>
          </p:cNvPr>
          <p:cNvPicPr>
            <a:picLocks noGrp="1" noChangeAspect="1"/>
          </p:cNvPicPr>
          <p:nvPr>
            <p:ph sz="quarter" idx="10"/>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96400" y="1323467"/>
            <a:ext cx="2105533" cy="2105533"/>
          </a:xfrm>
        </p:spPr>
      </p:pic>
      <p:sp>
        <p:nvSpPr>
          <p:cNvPr id="24" name="Content Placeholder 2">
            <a:extLst>
              <a:ext uri="{FF2B5EF4-FFF2-40B4-BE49-F238E27FC236}">
                <a16:creationId xmlns:a16="http://schemas.microsoft.com/office/drawing/2014/main" id="{21752C5A-C5B0-42EE-8323-CF96599E3B01}"/>
              </a:ext>
            </a:extLst>
          </p:cNvPr>
          <p:cNvSpPr txBox="1">
            <a:spLocks/>
          </p:cNvSpPr>
          <p:nvPr/>
        </p:nvSpPr>
        <p:spPr>
          <a:xfrm>
            <a:off x="539496" y="1435607"/>
            <a:ext cx="8558270" cy="5365885"/>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b="1" dirty="0"/>
              <a:t>Machine learning deals with a lot of random-based operations:</a:t>
            </a:r>
          </a:p>
          <a:p>
            <a:pPr marL="285750" indent="-285750">
              <a:spcBef>
                <a:spcPts val="600"/>
              </a:spcBef>
              <a:spcAft>
                <a:spcPts val="600"/>
              </a:spcAft>
              <a:buFont typeface="Arial" panose="020B0604020202020204" pitchFamily="34" charset="0"/>
              <a:buChar char="•"/>
            </a:pPr>
            <a:r>
              <a:rPr lang="en-US" dirty="0"/>
              <a:t>Randomly sampled training/testing data</a:t>
            </a:r>
          </a:p>
          <a:p>
            <a:pPr marL="285750" indent="-285750">
              <a:spcBef>
                <a:spcPts val="600"/>
              </a:spcBef>
              <a:spcAft>
                <a:spcPts val="600"/>
              </a:spcAft>
              <a:buFont typeface="Arial" panose="020B0604020202020204" pitchFamily="34" charset="0"/>
              <a:buChar char="•"/>
            </a:pPr>
            <a:r>
              <a:rPr lang="en-US" dirty="0"/>
              <a:t>Random-based optimization and training (e.g. stochastic gradient descent, simulated annealing)</a:t>
            </a:r>
          </a:p>
          <a:p>
            <a:pPr marL="285750" indent="-285750">
              <a:spcBef>
                <a:spcPts val="600"/>
              </a:spcBef>
              <a:spcAft>
                <a:spcPts val="600"/>
              </a:spcAft>
              <a:buFont typeface="Arial" panose="020B0604020202020204" pitchFamily="34" charset="0"/>
              <a:buChar char="•"/>
            </a:pPr>
            <a:r>
              <a:rPr lang="en-US" dirty="0"/>
              <a:t>Randomly generated data from simulations</a:t>
            </a:r>
          </a:p>
          <a:p>
            <a:r>
              <a:rPr lang="en-US" b="1" dirty="0"/>
              <a:t>Testing can be challenging as the above operations make outputs nondeterministic, so setting a </a:t>
            </a:r>
            <a:r>
              <a:rPr lang="en-US" b="1" dirty="0">
                <a:solidFill>
                  <a:srgbClr val="FF0000"/>
                </a:solidFill>
              </a:rPr>
              <a:t>random seed </a:t>
            </a:r>
            <a:r>
              <a:rPr lang="en-US" b="1" dirty="0"/>
              <a:t>is common practice to make them deterministic.</a:t>
            </a:r>
          </a:p>
          <a:p>
            <a:r>
              <a:rPr lang="en-US" b="1" dirty="0"/>
              <a:t>This allows tests to be conveniently reproducible, where sequences of randomly generated values are the same.</a:t>
            </a:r>
          </a:p>
          <a:p>
            <a:r>
              <a:rPr lang="en-US" b="1" dirty="0"/>
              <a:t>Be careful to not rely on random seeds too much! They can give the illusion of determinism so test many random seeds, not just one, to ensure they converge towards the same outcome. </a:t>
            </a:r>
          </a:p>
        </p:txBody>
      </p:sp>
    </p:spTree>
    <p:extLst>
      <p:ext uri="{BB962C8B-B14F-4D97-AF65-F5344CB8AC3E}">
        <p14:creationId xmlns:p14="http://schemas.microsoft.com/office/powerpoint/2010/main" val="102475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C57F2-E0F5-433E-B74A-2E4B84131272}"/>
              </a:ext>
            </a:extLst>
          </p:cNvPr>
          <p:cNvSpPr>
            <a:spLocks noGrp="1"/>
          </p:cNvSpPr>
          <p:nvPr>
            <p:ph type="title"/>
          </p:nvPr>
        </p:nvSpPr>
        <p:spPr/>
        <p:txBody>
          <a:bodyPr>
            <a:normAutofit fontScale="90000"/>
          </a:bodyPr>
          <a:lstStyle/>
          <a:p>
            <a:r>
              <a:rPr lang="en-US" dirty="0"/>
              <a:t>Random Seeding a 3-Fold Split for Reproducibility</a:t>
            </a:r>
          </a:p>
        </p:txBody>
      </p:sp>
      <p:sp>
        <p:nvSpPr>
          <p:cNvPr id="4" name="Rectangle 1">
            <a:extLst>
              <a:ext uri="{FF2B5EF4-FFF2-40B4-BE49-F238E27FC236}">
                <a16:creationId xmlns:a16="http://schemas.microsoft.com/office/drawing/2014/main" id="{683F3BC2-8E61-4668-962B-F6ACDFC8686A}"/>
              </a:ext>
            </a:extLst>
          </p:cNvPr>
          <p:cNvSpPr>
            <a:spLocks noChangeArrowheads="1"/>
          </p:cNvSpPr>
          <p:nvPr/>
        </p:nvSpPr>
        <p:spPr bwMode="auto">
          <a:xfrm>
            <a:off x="578301" y="1516296"/>
            <a:ext cx="11016086" cy="46474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600" b="1" i="0" u="none" strike="noStrike" cap="none" normalizeH="0" baseline="0" dirty="0">
                <a:ln>
                  <a:noFill/>
                </a:ln>
                <a:solidFill>
                  <a:srgbClr val="000080"/>
                </a:solidFill>
                <a:effectLst/>
                <a:latin typeface="Consolas" panose="020B0609020204030204" pitchFamily="49" charset="0"/>
              </a:rPr>
              <a:t>import </a:t>
            </a:r>
            <a:r>
              <a:rPr kumimoji="0" lang="en-US" altLang="en-US" sz="1600" b="0" i="0" u="none" strike="noStrike" cap="none" normalizeH="0" baseline="0" dirty="0">
                <a:ln>
                  <a:noFill/>
                </a:ln>
                <a:solidFill>
                  <a:srgbClr val="000000"/>
                </a:solidFill>
                <a:effectLst/>
                <a:latin typeface="Consolas" panose="020B0609020204030204" pitchFamily="49" charset="0"/>
              </a:rPr>
              <a:t>pandas </a:t>
            </a:r>
            <a:r>
              <a:rPr kumimoji="0" lang="en-US" altLang="en-US" sz="1600" b="1" i="0" u="none" strike="noStrike" cap="none" normalizeH="0" baseline="0" dirty="0">
                <a:ln>
                  <a:noFill/>
                </a:ln>
                <a:solidFill>
                  <a:srgbClr val="000080"/>
                </a:solidFill>
                <a:effectLst/>
                <a:latin typeface="Consolas" panose="020B0609020204030204" pitchFamily="49" charset="0"/>
              </a:rPr>
              <a:t>as </a:t>
            </a:r>
            <a:r>
              <a:rPr kumimoji="0" lang="en-US" altLang="en-US" sz="1600" b="0" i="0" u="none" strike="noStrike" cap="none" normalizeH="0" baseline="0" dirty="0">
                <a:ln>
                  <a:noFill/>
                </a:ln>
                <a:solidFill>
                  <a:srgbClr val="000000"/>
                </a:solidFill>
                <a:effectLst/>
                <a:latin typeface="Consolas" panose="020B0609020204030204" pitchFamily="49" charset="0"/>
              </a:rPr>
              <a:t>pd</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1" i="0" u="none" strike="noStrike" cap="none" normalizeH="0" baseline="0" dirty="0">
                <a:ln>
                  <a:noFill/>
                </a:ln>
                <a:solidFill>
                  <a:srgbClr val="000080"/>
                </a:solidFill>
                <a:effectLst/>
                <a:latin typeface="Consolas" panose="020B0609020204030204" pitchFamily="49" charset="0"/>
              </a:rPr>
              <a:t>from </a:t>
            </a:r>
            <a:r>
              <a:rPr kumimoji="0" lang="en-US" altLang="en-US" sz="1600" b="0" i="0" u="none" strike="noStrike" cap="none" normalizeH="0" baseline="0" dirty="0" err="1">
                <a:ln>
                  <a:noFill/>
                </a:ln>
                <a:solidFill>
                  <a:srgbClr val="000000"/>
                </a:solidFill>
                <a:effectLst/>
                <a:latin typeface="Consolas" panose="020B0609020204030204" pitchFamily="49" charset="0"/>
              </a:rPr>
              <a:t>sklearn.linear_model</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1" i="0" u="none" strike="noStrike" cap="none" normalizeH="0" baseline="0" dirty="0">
                <a:ln>
                  <a:noFill/>
                </a:ln>
                <a:solidFill>
                  <a:srgbClr val="000080"/>
                </a:solidFill>
                <a:effectLst/>
                <a:latin typeface="Consolas" panose="020B0609020204030204" pitchFamily="49" charset="0"/>
              </a:rPr>
              <a:t>import </a:t>
            </a:r>
            <a:r>
              <a:rPr kumimoji="0" lang="en-US" altLang="en-US" sz="1600" b="0" i="0" u="none" strike="noStrike" cap="none" normalizeH="0" baseline="0" dirty="0" err="1">
                <a:ln>
                  <a:noFill/>
                </a:ln>
                <a:solidFill>
                  <a:srgbClr val="000000"/>
                </a:solidFill>
                <a:effectLst/>
                <a:latin typeface="Consolas" panose="020B0609020204030204" pitchFamily="49" charset="0"/>
              </a:rPr>
              <a:t>LogisticRegression</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1" i="0" u="none" strike="noStrike" cap="none" normalizeH="0" baseline="0" dirty="0">
                <a:ln>
                  <a:noFill/>
                </a:ln>
                <a:solidFill>
                  <a:srgbClr val="000080"/>
                </a:solidFill>
                <a:effectLst/>
                <a:latin typeface="Consolas" panose="020B0609020204030204" pitchFamily="49" charset="0"/>
              </a:rPr>
              <a:t>from </a:t>
            </a:r>
            <a:r>
              <a:rPr kumimoji="0" lang="en-US" altLang="en-US" sz="1600" b="0" i="0" u="none" strike="noStrike" cap="none" normalizeH="0" baseline="0" dirty="0" err="1">
                <a:ln>
                  <a:noFill/>
                </a:ln>
                <a:solidFill>
                  <a:srgbClr val="000000"/>
                </a:solidFill>
                <a:effectLst/>
                <a:latin typeface="Consolas" panose="020B0609020204030204" pitchFamily="49" charset="0"/>
              </a:rPr>
              <a:t>sklearn.model_selection</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1" i="0" u="none" strike="noStrike" cap="none" normalizeH="0" baseline="0" dirty="0">
                <a:ln>
                  <a:noFill/>
                </a:ln>
                <a:solidFill>
                  <a:srgbClr val="000080"/>
                </a:solidFill>
                <a:effectLst/>
                <a:latin typeface="Consolas" panose="020B0609020204030204" pitchFamily="49" charset="0"/>
              </a:rPr>
              <a:t>import </a:t>
            </a:r>
            <a:r>
              <a:rPr kumimoji="0" lang="en-US" altLang="en-US" sz="1600" b="0" i="0" u="none" strike="noStrike" cap="none" normalizeH="0" baseline="0" dirty="0" err="1">
                <a:ln>
                  <a:noFill/>
                </a:ln>
                <a:solidFill>
                  <a:srgbClr val="000000"/>
                </a:solidFill>
                <a:effectLst/>
                <a:latin typeface="Consolas" panose="020B0609020204030204" pitchFamily="49" charset="0"/>
              </a:rPr>
              <a:t>KFold</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cross_val_score</a:t>
            </a:r>
            <a:br>
              <a:rPr kumimoji="0" lang="en-US" altLang="en-US" sz="1600" b="0" i="0" u="none" strike="noStrike" cap="none" normalizeH="0" baseline="0" dirty="0">
                <a:ln>
                  <a:noFill/>
                </a:ln>
                <a:solidFill>
                  <a:srgbClr val="000000"/>
                </a:solidFill>
                <a:effectLst/>
                <a:latin typeface="Consolas" panose="020B0609020204030204" pitchFamily="49" charset="0"/>
              </a:rPr>
            </a:b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1" u="none" strike="noStrike" cap="none" normalizeH="0" baseline="0" dirty="0">
                <a:ln>
                  <a:noFill/>
                </a:ln>
                <a:solidFill>
                  <a:srgbClr val="808080"/>
                </a:solidFill>
                <a:effectLst/>
                <a:latin typeface="Consolas" panose="020B0609020204030204" pitchFamily="49" charset="0"/>
              </a:rPr>
              <a:t># Load the data</a:t>
            </a:r>
            <a:br>
              <a:rPr kumimoji="0" lang="en-US" altLang="en-US" sz="1600" b="0" i="1" u="none" strike="noStrike" cap="none" normalizeH="0" baseline="0" dirty="0">
                <a:ln>
                  <a:noFill/>
                </a:ln>
                <a:solidFill>
                  <a:srgbClr val="80808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df = </a:t>
            </a:r>
            <a:r>
              <a:rPr kumimoji="0" lang="en-US" altLang="en-US" sz="1600" b="0" i="0" u="none" strike="noStrike" cap="none" normalizeH="0" baseline="0" dirty="0" err="1">
                <a:ln>
                  <a:noFill/>
                </a:ln>
                <a:solidFill>
                  <a:srgbClr val="000000"/>
                </a:solidFill>
                <a:effectLst/>
                <a:latin typeface="Consolas" panose="020B0609020204030204" pitchFamily="49" charset="0"/>
              </a:rPr>
              <a:t>pd.read_csv</a:t>
            </a:r>
            <a:r>
              <a:rPr kumimoji="0" lang="en-US" altLang="en-US" sz="1600" b="0" i="0" u="none" strike="noStrike" cap="none" normalizeH="0" baseline="0" dirty="0">
                <a:ln>
                  <a:noFill/>
                </a:ln>
                <a:solidFill>
                  <a:srgbClr val="000000"/>
                </a:solidFill>
                <a:effectLst/>
                <a:latin typeface="Consolas" panose="020B0609020204030204" pitchFamily="49" charset="0"/>
              </a:rPr>
              <a:t>(</a:t>
            </a:r>
            <a:r>
              <a:rPr lang="en-US" altLang="en-US" sz="1600" b="1" dirty="0">
                <a:solidFill>
                  <a:srgbClr val="008080"/>
                </a:solidFill>
                <a:latin typeface="Consolas" panose="020B0609020204030204" pitchFamily="49" charset="0"/>
              </a:rPr>
              <a:t>“https://tinyurl.com/y6r7qjrp”</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660099"/>
                </a:solidFill>
                <a:effectLst/>
                <a:latin typeface="Consolas" panose="020B0609020204030204" pitchFamily="49" charset="0"/>
              </a:rPr>
              <a:t>delimiter</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1" i="0" u="none" strike="noStrike" cap="none" normalizeH="0" baseline="0" dirty="0">
                <a:ln>
                  <a:noFill/>
                </a:ln>
                <a:solidFill>
                  <a:srgbClr val="008080"/>
                </a:solidFill>
                <a:effectLst/>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rPr>
            </a:b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X = </a:t>
            </a:r>
            <a:r>
              <a:rPr kumimoji="0" lang="en-US" altLang="en-US" sz="1600" b="0" i="0" u="none" strike="noStrike" cap="none" normalizeH="0" baseline="0" dirty="0" err="1">
                <a:ln>
                  <a:noFill/>
                </a:ln>
                <a:solidFill>
                  <a:srgbClr val="000000"/>
                </a:solidFill>
                <a:effectLst/>
                <a:latin typeface="Consolas" panose="020B0609020204030204" pitchFamily="49" charset="0"/>
              </a:rPr>
              <a:t>df.values</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1</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Y = </a:t>
            </a:r>
            <a:r>
              <a:rPr kumimoji="0" lang="en-US" altLang="en-US" sz="1600" b="0" i="0" u="none" strike="noStrike" cap="none" normalizeH="0" baseline="0" dirty="0" err="1">
                <a:ln>
                  <a:noFill/>
                </a:ln>
                <a:solidFill>
                  <a:srgbClr val="000000"/>
                </a:solidFill>
                <a:effectLst/>
                <a:latin typeface="Consolas" panose="020B0609020204030204" pitchFamily="49" charset="0"/>
              </a:rPr>
              <a:t>df.values</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1</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rPr>
            </a:b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1" u="none" strike="noStrike" cap="none" normalizeH="0" baseline="0" dirty="0">
                <a:ln>
                  <a:noFill/>
                </a:ln>
                <a:solidFill>
                  <a:srgbClr val="808080"/>
                </a:solidFill>
                <a:effectLst/>
                <a:latin typeface="Consolas" panose="020B0609020204030204" pitchFamily="49" charset="0"/>
              </a:rPr>
              <a:t># "</a:t>
            </a:r>
            <a:r>
              <a:rPr kumimoji="0" lang="en-US" altLang="en-US" sz="1600" b="0" i="1" u="none" strike="noStrike" cap="none" normalizeH="0" baseline="0" dirty="0" err="1">
                <a:ln>
                  <a:noFill/>
                </a:ln>
                <a:solidFill>
                  <a:srgbClr val="808080"/>
                </a:solidFill>
                <a:effectLst/>
                <a:latin typeface="Consolas" panose="020B0609020204030204" pitchFamily="49" charset="0"/>
              </a:rPr>
              <a:t>random_state</a:t>
            </a:r>
            <a:r>
              <a:rPr kumimoji="0" lang="en-US" altLang="en-US" sz="1600" b="0" i="1" u="none" strike="noStrike" cap="none" normalizeH="0" baseline="0" dirty="0">
                <a:ln>
                  <a:noFill/>
                </a:ln>
                <a:solidFill>
                  <a:srgbClr val="808080"/>
                </a:solidFill>
                <a:effectLst/>
                <a:latin typeface="Consolas" panose="020B0609020204030204" pitchFamily="49" charset="0"/>
              </a:rPr>
              <a:t>" is the random seed, which we fix to 7</a:t>
            </a:r>
            <a:br>
              <a:rPr kumimoji="0" lang="en-US" altLang="en-US" sz="1600" b="0" i="1" u="none" strike="noStrike" cap="none" normalizeH="0" baseline="0" dirty="0">
                <a:ln>
                  <a:noFill/>
                </a:ln>
                <a:solidFill>
                  <a:srgbClr val="808080"/>
                </a:solidFill>
                <a:effectLst/>
                <a:latin typeface="Consolas" panose="020B0609020204030204" pitchFamily="49" charset="0"/>
              </a:rPr>
            </a:br>
            <a:r>
              <a:rPr kumimoji="0" lang="en-US" altLang="en-US" sz="1600" b="0" i="0" u="none" strike="noStrike" cap="none" normalizeH="0" baseline="0" dirty="0" err="1">
                <a:ln>
                  <a:noFill/>
                </a:ln>
                <a:solidFill>
                  <a:srgbClr val="000000"/>
                </a:solidFill>
                <a:effectLst/>
                <a:latin typeface="Consolas" panose="020B0609020204030204" pitchFamily="49" charset="0"/>
              </a:rPr>
              <a:t>kfold</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000000"/>
                </a:solidFill>
                <a:effectLst/>
                <a:latin typeface="Consolas" panose="020B0609020204030204" pitchFamily="49" charset="0"/>
              </a:rPr>
              <a:t>KFold</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660099"/>
                </a:solidFill>
                <a:effectLst/>
                <a:latin typeface="Consolas" panose="020B0609020204030204" pitchFamily="49" charset="0"/>
              </a:rPr>
              <a:t>n_splits</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0000FF"/>
                </a:solidFill>
                <a:effectLst/>
                <a:latin typeface="Consolas" panose="020B0609020204030204" pitchFamily="49" charset="0"/>
              </a:rPr>
              <a:t>3</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660099"/>
                </a:solidFill>
                <a:effectLst/>
                <a:latin typeface="Consolas" panose="020B0609020204030204" pitchFamily="49" charset="0"/>
              </a:rPr>
              <a:t>random_state</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0000FF"/>
                </a:solidFill>
                <a:effectLst/>
                <a:latin typeface="Consolas" panose="020B0609020204030204" pitchFamily="49" charset="0"/>
              </a:rPr>
              <a:t>7</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660099"/>
                </a:solidFill>
                <a:effectLst/>
                <a:latin typeface="Consolas" panose="020B0609020204030204" pitchFamily="49" charset="0"/>
              </a:rPr>
              <a:t>shuffle</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1" i="0" u="none" strike="noStrike" cap="none" normalizeH="0" baseline="0" dirty="0">
                <a:ln>
                  <a:noFill/>
                </a:ln>
                <a:solidFill>
                  <a:srgbClr val="000080"/>
                </a:solidFill>
                <a:effectLst/>
                <a:latin typeface="Consolas" panose="020B0609020204030204" pitchFamily="49" charset="0"/>
              </a:rPr>
              <a:t>True</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model = </a:t>
            </a:r>
            <a:r>
              <a:rPr kumimoji="0" lang="en-US" altLang="en-US" sz="1600" b="0" i="0" u="none" strike="noStrike" cap="none" normalizeH="0" baseline="0" dirty="0" err="1">
                <a:ln>
                  <a:noFill/>
                </a:ln>
                <a:solidFill>
                  <a:srgbClr val="000000"/>
                </a:solidFill>
                <a:effectLst/>
                <a:latin typeface="Consolas" panose="020B0609020204030204" pitchFamily="49" charset="0"/>
              </a:rPr>
              <a:t>LogisticRegression</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660099"/>
                </a:solidFill>
                <a:effectLst/>
                <a:latin typeface="Consolas" panose="020B0609020204030204" pitchFamily="49" charset="0"/>
              </a:rPr>
              <a:t>solver</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1" i="0" u="none" strike="noStrike" cap="none" normalizeH="0" baseline="0" dirty="0">
                <a:ln>
                  <a:noFill/>
                </a:ln>
                <a:solidFill>
                  <a:srgbClr val="008080"/>
                </a:solidFill>
                <a:effectLst/>
                <a:latin typeface="Consolas" panose="020B0609020204030204" pitchFamily="49" charset="0"/>
              </a:rPr>
              <a:t>'</a:t>
            </a:r>
            <a:r>
              <a:rPr kumimoji="0" lang="en-US" altLang="en-US" sz="1600" b="1" i="0" u="none" strike="noStrike" cap="none" normalizeH="0" baseline="0" dirty="0" err="1">
                <a:ln>
                  <a:noFill/>
                </a:ln>
                <a:solidFill>
                  <a:srgbClr val="008080"/>
                </a:solidFill>
                <a:effectLst/>
                <a:latin typeface="Consolas" panose="020B0609020204030204" pitchFamily="49" charset="0"/>
              </a:rPr>
              <a:t>liblinear</a:t>
            </a:r>
            <a:r>
              <a:rPr kumimoji="0" lang="en-US" altLang="en-US" sz="1600" b="1" i="0" u="none" strike="noStrike" cap="none" normalizeH="0" baseline="0" dirty="0">
                <a:ln>
                  <a:noFill/>
                </a:ln>
                <a:solidFill>
                  <a:srgbClr val="008080"/>
                </a:solidFill>
                <a:effectLst/>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results = </a:t>
            </a:r>
            <a:r>
              <a:rPr kumimoji="0" lang="en-US" altLang="en-US" sz="1600" b="0" i="0" u="none" strike="noStrike" cap="none" normalizeH="0" baseline="0" dirty="0" err="1">
                <a:ln>
                  <a:noFill/>
                </a:ln>
                <a:solidFill>
                  <a:srgbClr val="000000"/>
                </a:solidFill>
                <a:effectLst/>
                <a:latin typeface="Consolas" panose="020B0609020204030204" pitchFamily="49" charset="0"/>
              </a:rPr>
              <a:t>cross_val_score</a:t>
            </a:r>
            <a:r>
              <a:rPr kumimoji="0" lang="en-US" altLang="en-US" sz="1600" b="0" i="0" u="none" strike="noStrike" cap="none" normalizeH="0" baseline="0" dirty="0">
                <a:ln>
                  <a:noFill/>
                </a:ln>
                <a:solidFill>
                  <a:srgbClr val="000000"/>
                </a:solidFill>
                <a:effectLst/>
                <a:latin typeface="Consolas" panose="020B0609020204030204" pitchFamily="49" charset="0"/>
              </a:rPr>
              <a:t>(model, X, Y, </a:t>
            </a:r>
            <a:r>
              <a:rPr kumimoji="0" lang="en-US" altLang="en-US" sz="1600" b="0" i="0" u="none" strike="noStrike" cap="none" normalizeH="0" baseline="0" dirty="0">
                <a:ln>
                  <a:noFill/>
                </a:ln>
                <a:solidFill>
                  <a:srgbClr val="660099"/>
                </a:solidFill>
                <a:effectLst/>
                <a:latin typeface="Consolas" panose="020B0609020204030204" pitchFamily="49" charset="0"/>
              </a:rPr>
              <a:t>cv</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kfold</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rPr>
            </a:b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80"/>
                </a:solidFill>
                <a:effectLst/>
                <a:latin typeface="Consolas" panose="020B0609020204030204" pitchFamily="49" charset="0"/>
              </a:rPr>
              <a:t>print</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1" i="0" u="none" strike="noStrike" cap="none" normalizeH="0" baseline="0" dirty="0">
                <a:ln>
                  <a:noFill/>
                </a:ln>
                <a:solidFill>
                  <a:srgbClr val="008080"/>
                </a:solidFill>
                <a:effectLst/>
                <a:latin typeface="Consolas" panose="020B0609020204030204" pitchFamily="49" charset="0"/>
              </a:rPr>
              <a:t>"Accuracy Mean: %.3f (</a:t>
            </a:r>
            <a:r>
              <a:rPr kumimoji="0" lang="en-US" altLang="en-US" sz="1600" b="1" i="0" u="none" strike="noStrike" cap="none" normalizeH="0" baseline="0" dirty="0" err="1">
                <a:ln>
                  <a:noFill/>
                </a:ln>
                <a:solidFill>
                  <a:srgbClr val="008080"/>
                </a:solidFill>
                <a:effectLst/>
                <a:latin typeface="Consolas" panose="020B0609020204030204" pitchFamily="49" charset="0"/>
              </a:rPr>
              <a:t>stdev</a:t>
            </a:r>
            <a:r>
              <a:rPr kumimoji="0" lang="en-US" altLang="en-US" sz="1600" b="1" i="0" u="none" strike="noStrike" cap="none" normalizeH="0" baseline="0" dirty="0">
                <a:ln>
                  <a:noFill/>
                </a:ln>
                <a:solidFill>
                  <a:srgbClr val="008080"/>
                </a:solidFill>
                <a:effectLst/>
                <a:latin typeface="Consolas" panose="020B0609020204030204" pitchFamily="49" charset="0"/>
              </a:rPr>
              <a:t>=%.3f)" </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results.mean</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results.std</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rPr>
            </a:b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0B8F5EDF-B035-4BBB-8B42-162DC4D62099}"/>
              </a:ext>
            </a:extLst>
          </p:cNvPr>
          <p:cNvSpPr/>
          <p:nvPr/>
        </p:nvSpPr>
        <p:spPr>
          <a:xfrm>
            <a:off x="3488075" y="4248363"/>
            <a:ext cx="1649003" cy="2619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79172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193B1-5806-49E4-A403-875DF66D352B}"/>
              </a:ext>
            </a:extLst>
          </p:cNvPr>
          <p:cNvSpPr>
            <a:spLocks noGrp="1"/>
          </p:cNvSpPr>
          <p:nvPr>
            <p:ph type="title"/>
          </p:nvPr>
        </p:nvSpPr>
        <p:spPr/>
        <p:txBody>
          <a:bodyPr/>
          <a:lstStyle/>
          <a:p>
            <a:r>
              <a:rPr lang="en-US" dirty="0" err="1"/>
              <a:t>Katacoda</a:t>
            </a:r>
            <a:r>
              <a:rPr lang="en-US" dirty="0"/>
              <a:t> – Task 2</a:t>
            </a:r>
          </a:p>
        </p:txBody>
      </p:sp>
      <p:sp>
        <p:nvSpPr>
          <p:cNvPr id="3" name="Content Placeholder 2">
            <a:extLst>
              <a:ext uri="{FF2B5EF4-FFF2-40B4-BE49-F238E27FC236}">
                <a16:creationId xmlns:a16="http://schemas.microsoft.com/office/drawing/2014/main" id="{4ED9D81B-9F69-43BB-B58D-BCCB74FE2015}"/>
              </a:ext>
            </a:extLst>
          </p:cNvPr>
          <p:cNvSpPr>
            <a:spLocks noGrp="1"/>
          </p:cNvSpPr>
          <p:nvPr>
            <p:ph sz="quarter" idx="10"/>
          </p:nvPr>
        </p:nvSpPr>
        <p:spPr>
          <a:xfrm>
            <a:off x="521207" y="5769864"/>
            <a:ext cx="10773772" cy="640080"/>
          </a:xfrm>
        </p:spPr>
        <p:txBody>
          <a:bodyPr>
            <a:normAutofit lnSpcReduction="10000"/>
          </a:bodyPr>
          <a:lstStyle/>
          <a:p>
            <a:r>
              <a:rPr lang="en-US" dirty="0">
                <a:hlinkClick r:id="rId2"/>
              </a:rPr>
              <a:t>https://learning.oreilly.com/scenarios/data-science-math/9781098108601/</a:t>
            </a:r>
            <a:endParaRPr lang="en-US" dirty="0"/>
          </a:p>
          <a:p>
            <a:endParaRPr lang="en-US" dirty="0"/>
          </a:p>
        </p:txBody>
      </p:sp>
      <p:pic>
        <p:nvPicPr>
          <p:cNvPr id="5" name="Picture 4">
            <a:extLst>
              <a:ext uri="{FF2B5EF4-FFF2-40B4-BE49-F238E27FC236}">
                <a16:creationId xmlns:a16="http://schemas.microsoft.com/office/drawing/2014/main" id="{57EFD08C-F6A7-4AD3-886A-6577E608ED69}"/>
              </a:ext>
            </a:extLst>
          </p:cNvPr>
          <p:cNvPicPr>
            <a:picLocks noChangeAspect="1"/>
          </p:cNvPicPr>
          <p:nvPr/>
        </p:nvPicPr>
        <p:blipFill>
          <a:blip r:embed="rId3"/>
          <a:stretch>
            <a:fillRect/>
          </a:stretch>
        </p:blipFill>
        <p:spPr>
          <a:xfrm>
            <a:off x="652477" y="1416564"/>
            <a:ext cx="6745849" cy="4024872"/>
          </a:xfrm>
          <a:prstGeom prst="rect">
            <a:avLst/>
          </a:prstGeom>
        </p:spPr>
      </p:pic>
    </p:spTree>
    <p:extLst>
      <p:ext uri="{BB962C8B-B14F-4D97-AF65-F5344CB8AC3E}">
        <p14:creationId xmlns:p14="http://schemas.microsoft.com/office/powerpoint/2010/main" val="42823107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Graphic 111" descr="Man">
            <a:extLst>
              <a:ext uri="{FF2B5EF4-FFF2-40B4-BE49-F238E27FC236}">
                <a16:creationId xmlns:a16="http://schemas.microsoft.com/office/drawing/2014/main" id="{C2E2B9FA-128C-4414-8EA6-839A38AF6C9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34" y="3112188"/>
            <a:ext cx="367922" cy="354990"/>
          </a:xfrm>
          <a:prstGeom prst="rect">
            <a:avLst/>
          </a:prstGeom>
        </p:spPr>
      </p:pic>
      <p:sp>
        <p:nvSpPr>
          <p:cNvPr id="2" name="Title 1">
            <a:extLst>
              <a:ext uri="{FF2B5EF4-FFF2-40B4-BE49-F238E27FC236}">
                <a16:creationId xmlns:a16="http://schemas.microsoft.com/office/drawing/2014/main" id="{1C551773-ADA8-47B1-9921-F66E13EADCD8}"/>
              </a:ext>
            </a:extLst>
          </p:cNvPr>
          <p:cNvSpPr>
            <a:spLocks noGrp="1"/>
          </p:cNvSpPr>
          <p:nvPr>
            <p:ph type="title"/>
          </p:nvPr>
        </p:nvSpPr>
        <p:spPr>
          <a:xfrm>
            <a:off x="521207" y="448056"/>
            <a:ext cx="9531750" cy="640080"/>
          </a:xfrm>
        </p:spPr>
        <p:txBody>
          <a:bodyPr>
            <a:normAutofit/>
          </a:bodyPr>
          <a:lstStyle/>
          <a:p>
            <a:r>
              <a:rPr lang="en-US" dirty="0"/>
              <a:t>Why “Accuracy” is a Bad Measure for Classification</a:t>
            </a:r>
          </a:p>
        </p:txBody>
      </p:sp>
      <p:sp>
        <p:nvSpPr>
          <p:cNvPr id="3" name="Content Placeholder 2">
            <a:extLst>
              <a:ext uri="{FF2B5EF4-FFF2-40B4-BE49-F238E27FC236}">
                <a16:creationId xmlns:a16="http://schemas.microsoft.com/office/drawing/2014/main" id="{50326245-A600-43D8-A619-0CDEC3FF447D}"/>
              </a:ext>
            </a:extLst>
          </p:cNvPr>
          <p:cNvSpPr>
            <a:spLocks noGrp="1"/>
          </p:cNvSpPr>
          <p:nvPr>
            <p:ph sz="quarter" idx="10"/>
          </p:nvPr>
        </p:nvSpPr>
        <p:spPr>
          <a:xfrm>
            <a:off x="521207" y="1440179"/>
            <a:ext cx="6877119" cy="5073832"/>
          </a:xfrm>
        </p:spPr>
        <p:txBody>
          <a:bodyPr>
            <a:normAutofit lnSpcReduction="10000"/>
          </a:bodyPr>
          <a:lstStyle/>
          <a:p>
            <a:r>
              <a:rPr lang="en-US" sz="1600" dirty="0"/>
              <a:t>Suppose your machine learning model observed people with the name “Michael” quit their job. </a:t>
            </a:r>
          </a:p>
          <a:p>
            <a:r>
              <a:rPr lang="en-US" sz="1600" dirty="0"/>
              <a:t>Therefore it simply predicts any employee with the name “Michael” will quit, and everyone else will stay. </a:t>
            </a:r>
          </a:p>
          <a:p>
            <a:r>
              <a:rPr lang="en-US" sz="1600" dirty="0"/>
              <a:t>If there was one Michael in a company of 100 employees, but a different employee ended up quitting, the machine could still boast 98% accuracy.</a:t>
            </a:r>
          </a:p>
          <a:p>
            <a:r>
              <a:rPr lang="en-US" sz="1600" b="1" dirty="0">
                <a:solidFill>
                  <a:srgbClr val="FF0000"/>
                </a:solidFill>
              </a:rPr>
              <a:t>Why stop there? If 99% of employees do not quit, you might as well predict every employee </a:t>
            </a:r>
            <a:r>
              <a:rPr lang="en-US" sz="1600" b="1" i="1" dirty="0">
                <a:solidFill>
                  <a:srgbClr val="FF0000"/>
                </a:solidFill>
              </a:rPr>
              <a:t>will not quit</a:t>
            </a:r>
            <a:r>
              <a:rPr lang="en-US" sz="1600" b="1" dirty="0">
                <a:solidFill>
                  <a:srgbClr val="FF0000"/>
                </a:solidFill>
              </a:rPr>
              <a:t> and get 99% accuracy. </a:t>
            </a:r>
          </a:p>
          <a:p>
            <a:r>
              <a:rPr lang="en-US" sz="1600" b="1" dirty="0">
                <a:solidFill>
                  <a:srgbClr val="FF0000"/>
                </a:solidFill>
              </a:rPr>
              <a:t>Machine learning makes shortcuts like this all the time especially when the event of interest is rare (e.g. diseases, security breaches, employee attrition, rare road/highway events).</a:t>
            </a:r>
          </a:p>
        </p:txBody>
      </p:sp>
      <p:pic>
        <p:nvPicPr>
          <p:cNvPr id="5" name="Graphic 4" descr="Man">
            <a:extLst>
              <a:ext uri="{FF2B5EF4-FFF2-40B4-BE49-F238E27FC236}">
                <a16:creationId xmlns:a16="http://schemas.microsoft.com/office/drawing/2014/main" id="{98EB14B5-D236-4DAD-ACA9-5588B81DF23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4679" y="1609512"/>
            <a:ext cx="367922" cy="354990"/>
          </a:xfrm>
          <a:prstGeom prst="rect">
            <a:avLst/>
          </a:prstGeom>
        </p:spPr>
      </p:pic>
      <p:pic>
        <p:nvPicPr>
          <p:cNvPr id="6" name="Graphic 5" descr="Man">
            <a:extLst>
              <a:ext uri="{FF2B5EF4-FFF2-40B4-BE49-F238E27FC236}">
                <a16:creationId xmlns:a16="http://schemas.microsoft.com/office/drawing/2014/main" id="{226CACEF-252B-41C3-9E9C-C57375A37FE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435" y="1609512"/>
            <a:ext cx="367922" cy="354990"/>
          </a:xfrm>
          <a:prstGeom prst="rect">
            <a:avLst/>
          </a:prstGeom>
        </p:spPr>
      </p:pic>
      <p:pic>
        <p:nvPicPr>
          <p:cNvPr id="7" name="Graphic 6" descr="Man">
            <a:extLst>
              <a:ext uri="{FF2B5EF4-FFF2-40B4-BE49-F238E27FC236}">
                <a16:creationId xmlns:a16="http://schemas.microsoft.com/office/drawing/2014/main" id="{A486704E-E0D0-428C-8387-C07A032447B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193" y="1609512"/>
            <a:ext cx="367922" cy="354990"/>
          </a:xfrm>
          <a:prstGeom prst="rect">
            <a:avLst/>
          </a:prstGeom>
        </p:spPr>
      </p:pic>
      <p:pic>
        <p:nvPicPr>
          <p:cNvPr id="8" name="Graphic 7" descr="Man">
            <a:extLst>
              <a:ext uri="{FF2B5EF4-FFF2-40B4-BE49-F238E27FC236}">
                <a16:creationId xmlns:a16="http://schemas.microsoft.com/office/drawing/2014/main" id="{51EF981E-BF4B-4B63-B3F2-D32B3F06993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6949" y="1609512"/>
            <a:ext cx="367922" cy="354990"/>
          </a:xfrm>
          <a:prstGeom prst="rect">
            <a:avLst/>
          </a:prstGeom>
        </p:spPr>
      </p:pic>
      <p:pic>
        <p:nvPicPr>
          <p:cNvPr id="9" name="Graphic 8" descr="Man">
            <a:extLst>
              <a:ext uri="{FF2B5EF4-FFF2-40B4-BE49-F238E27FC236}">
                <a16:creationId xmlns:a16="http://schemas.microsoft.com/office/drawing/2014/main" id="{6731BBDE-7BA8-4E16-A90C-7D2B6D39CBC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9313" y="1609512"/>
            <a:ext cx="367922" cy="354990"/>
          </a:xfrm>
          <a:prstGeom prst="rect">
            <a:avLst/>
          </a:prstGeom>
        </p:spPr>
      </p:pic>
      <p:pic>
        <p:nvPicPr>
          <p:cNvPr id="10" name="Graphic 9" descr="Man">
            <a:extLst>
              <a:ext uri="{FF2B5EF4-FFF2-40B4-BE49-F238E27FC236}">
                <a16:creationId xmlns:a16="http://schemas.microsoft.com/office/drawing/2014/main" id="{B5FE3269-13B3-4F12-9AC2-EE693E4A660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069" y="1609512"/>
            <a:ext cx="367922" cy="354990"/>
          </a:xfrm>
          <a:prstGeom prst="rect">
            <a:avLst/>
          </a:prstGeom>
        </p:spPr>
      </p:pic>
      <p:pic>
        <p:nvPicPr>
          <p:cNvPr id="11" name="Graphic 10" descr="Man">
            <a:extLst>
              <a:ext uri="{FF2B5EF4-FFF2-40B4-BE49-F238E27FC236}">
                <a16:creationId xmlns:a16="http://schemas.microsoft.com/office/drawing/2014/main" id="{EF774E06-65CF-4017-AC81-E5038F83A0F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8826" y="1609512"/>
            <a:ext cx="367922" cy="354990"/>
          </a:xfrm>
          <a:prstGeom prst="rect">
            <a:avLst/>
          </a:prstGeom>
        </p:spPr>
      </p:pic>
      <p:pic>
        <p:nvPicPr>
          <p:cNvPr id="12" name="Graphic 11" descr="Man">
            <a:extLst>
              <a:ext uri="{FF2B5EF4-FFF2-40B4-BE49-F238E27FC236}">
                <a16:creationId xmlns:a16="http://schemas.microsoft.com/office/drawing/2014/main" id="{956DE5E8-9213-4AAD-BF2E-60FC7C9D6C9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1582" y="1609512"/>
            <a:ext cx="367922" cy="354990"/>
          </a:xfrm>
          <a:prstGeom prst="rect">
            <a:avLst/>
          </a:prstGeom>
        </p:spPr>
      </p:pic>
      <p:pic>
        <p:nvPicPr>
          <p:cNvPr id="13" name="Graphic 12" descr="Man">
            <a:extLst>
              <a:ext uri="{FF2B5EF4-FFF2-40B4-BE49-F238E27FC236}">
                <a16:creationId xmlns:a16="http://schemas.microsoft.com/office/drawing/2014/main" id="{BB37DF78-DCA9-490E-8AB3-475EC811F9B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4679" y="1964502"/>
            <a:ext cx="367922" cy="354990"/>
          </a:xfrm>
          <a:prstGeom prst="rect">
            <a:avLst/>
          </a:prstGeom>
        </p:spPr>
      </p:pic>
      <p:pic>
        <p:nvPicPr>
          <p:cNvPr id="14" name="Graphic 13" descr="Man">
            <a:extLst>
              <a:ext uri="{FF2B5EF4-FFF2-40B4-BE49-F238E27FC236}">
                <a16:creationId xmlns:a16="http://schemas.microsoft.com/office/drawing/2014/main" id="{5BBB4843-65DC-4675-BFDC-303687A917F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435" y="1964502"/>
            <a:ext cx="367922" cy="354990"/>
          </a:xfrm>
          <a:prstGeom prst="rect">
            <a:avLst/>
          </a:prstGeom>
        </p:spPr>
      </p:pic>
      <p:pic>
        <p:nvPicPr>
          <p:cNvPr id="15" name="Graphic 14" descr="Man">
            <a:extLst>
              <a:ext uri="{FF2B5EF4-FFF2-40B4-BE49-F238E27FC236}">
                <a16:creationId xmlns:a16="http://schemas.microsoft.com/office/drawing/2014/main" id="{C18FBBAC-DD30-41D9-86CF-E5768F829B4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193" y="1964502"/>
            <a:ext cx="367922" cy="354990"/>
          </a:xfrm>
          <a:prstGeom prst="rect">
            <a:avLst/>
          </a:prstGeom>
        </p:spPr>
      </p:pic>
      <p:pic>
        <p:nvPicPr>
          <p:cNvPr id="16" name="Graphic 15" descr="Man">
            <a:extLst>
              <a:ext uri="{FF2B5EF4-FFF2-40B4-BE49-F238E27FC236}">
                <a16:creationId xmlns:a16="http://schemas.microsoft.com/office/drawing/2014/main" id="{5A651F5F-4BC5-4AF3-9D2C-503DA5CB335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6949" y="1964502"/>
            <a:ext cx="367922" cy="354990"/>
          </a:xfrm>
          <a:prstGeom prst="rect">
            <a:avLst/>
          </a:prstGeom>
        </p:spPr>
      </p:pic>
      <p:pic>
        <p:nvPicPr>
          <p:cNvPr id="17" name="Graphic 16" descr="Man">
            <a:extLst>
              <a:ext uri="{FF2B5EF4-FFF2-40B4-BE49-F238E27FC236}">
                <a16:creationId xmlns:a16="http://schemas.microsoft.com/office/drawing/2014/main" id="{24CDCFA4-12FD-489D-AFEA-1895F726EE0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9313" y="1964502"/>
            <a:ext cx="367922" cy="354990"/>
          </a:xfrm>
          <a:prstGeom prst="rect">
            <a:avLst/>
          </a:prstGeom>
        </p:spPr>
      </p:pic>
      <p:pic>
        <p:nvPicPr>
          <p:cNvPr id="18" name="Graphic 17" descr="Man">
            <a:extLst>
              <a:ext uri="{FF2B5EF4-FFF2-40B4-BE49-F238E27FC236}">
                <a16:creationId xmlns:a16="http://schemas.microsoft.com/office/drawing/2014/main" id="{6802241C-E2F9-4CD3-9BA5-D9A19A0F8EF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069" y="1964502"/>
            <a:ext cx="367922" cy="354990"/>
          </a:xfrm>
          <a:prstGeom prst="rect">
            <a:avLst/>
          </a:prstGeom>
        </p:spPr>
      </p:pic>
      <p:pic>
        <p:nvPicPr>
          <p:cNvPr id="19" name="Graphic 18" descr="Man">
            <a:extLst>
              <a:ext uri="{FF2B5EF4-FFF2-40B4-BE49-F238E27FC236}">
                <a16:creationId xmlns:a16="http://schemas.microsoft.com/office/drawing/2014/main" id="{7DAFD37D-A3C7-457A-95FB-055BC106266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8826" y="1964502"/>
            <a:ext cx="367922" cy="354990"/>
          </a:xfrm>
          <a:prstGeom prst="rect">
            <a:avLst/>
          </a:prstGeom>
        </p:spPr>
      </p:pic>
      <p:pic>
        <p:nvPicPr>
          <p:cNvPr id="20" name="Graphic 19" descr="Man">
            <a:extLst>
              <a:ext uri="{FF2B5EF4-FFF2-40B4-BE49-F238E27FC236}">
                <a16:creationId xmlns:a16="http://schemas.microsoft.com/office/drawing/2014/main" id="{FA9AD0F7-343E-4047-9F3E-ED6C84072E7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1582" y="1964502"/>
            <a:ext cx="367922" cy="354990"/>
          </a:xfrm>
          <a:prstGeom prst="rect">
            <a:avLst/>
          </a:prstGeom>
        </p:spPr>
      </p:pic>
      <p:pic>
        <p:nvPicPr>
          <p:cNvPr id="21" name="Graphic 20" descr="Man">
            <a:extLst>
              <a:ext uri="{FF2B5EF4-FFF2-40B4-BE49-F238E27FC236}">
                <a16:creationId xmlns:a16="http://schemas.microsoft.com/office/drawing/2014/main" id="{A6A310B6-A3AD-4EF1-8A2C-554687E1DF0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4679" y="2360546"/>
            <a:ext cx="367922" cy="354990"/>
          </a:xfrm>
          <a:prstGeom prst="rect">
            <a:avLst/>
          </a:prstGeom>
        </p:spPr>
      </p:pic>
      <p:pic>
        <p:nvPicPr>
          <p:cNvPr id="22" name="Graphic 21" descr="Man">
            <a:extLst>
              <a:ext uri="{FF2B5EF4-FFF2-40B4-BE49-F238E27FC236}">
                <a16:creationId xmlns:a16="http://schemas.microsoft.com/office/drawing/2014/main" id="{B8D600D4-D231-4F4F-ACCF-3DCF856DABE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435" y="2360546"/>
            <a:ext cx="367922" cy="354990"/>
          </a:xfrm>
          <a:prstGeom prst="rect">
            <a:avLst/>
          </a:prstGeom>
        </p:spPr>
      </p:pic>
      <p:pic>
        <p:nvPicPr>
          <p:cNvPr id="23" name="Graphic 22" descr="Man">
            <a:extLst>
              <a:ext uri="{FF2B5EF4-FFF2-40B4-BE49-F238E27FC236}">
                <a16:creationId xmlns:a16="http://schemas.microsoft.com/office/drawing/2014/main" id="{F86FCA48-C78E-4C65-BE5C-CF60266938D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193" y="2360546"/>
            <a:ext cx="367922" cy="354990"/>
          </a:xfrm>
          <a:prstGeom prst="rect">
            <a:avLst/>
          </a:prstGeom>
        </p:spPr>
      </p:pic>
      <p:pic>
        <p:nvPicPr>
          <p:cNvPr id="24" name="Graphic 23" descr="Man">
            <a:extLst>
              <a:ext uri="{FF2B5EF4-FFF2-40B4-BE49-F238E27FC236}">
                <a16:creationId xmlns:a16="http://schemas.microsoft.com/office/drawing/2014/main" id="{BFF03247-F680-40BE-B12B-DE7D2592AC0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6949" y="2360546"/>
            <a:ext cx="367922" cy="354990"/>
          </a:xfrm>
          <a:prstGeom prst="rect">
            <a:avLst/>
          </a:prstGeom>
        </p:spPr>
      </p:pic>
      <p:pic>
        <p:nvPicPr>
          <p:cNvPr id="25" name="Graphic 24" descr="Man">
            <a:extLst>
              <a:ext uri="{FF2B5EF4-FFF2-40B4-BE49-F238E27FC236}">
                <a16:creationId xmlns:a16="http://schemas.microsoft.com/office/drawing/2014/main" id="{235A7099-2272-473E-A1B7-34765A8D202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9313" y="2360546"/>
            <a:ext cx="367922" cy="354990"/>
          </a:xfrm>
          <a:prstGeom prst="rect">
            <a:avLst/>
          </a:prstGeom>
        </p:spPr>
      </p:pic>
      <p:pic>
        <p:nvPicPr>
          <p:cNvPr id="26" name="Graphic 25" descr="Man">
            <a:extLst>
              <a:ext uri="{FF2B5EF4-FFF2-40B4-BE49-F238E27FC236}">
                <a16:creationId xmlns:a16="http://schemas.microsoft.com/office/drawing/2014/main" id="{34E37363-02E5-48DF-A7AC-CC9CD141C8F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069" y="2360546"/>
            <a:ext cx="367922" cy="354990"/>
          </a:xfrm>
          <a:prstGeom prst="rect">
            <a:avLst/>
          </a:prstGeom>
        </p:spPr>
      </p:pic>
      <p:pic>
        <p:nvPicPr>
          <p:cNvPr id="27" name="Graphic 26" descr="Man">
            <a:extLst>
              <a:ext uri="{FF2B5EF4-FFF2-40B4-BE49-F238E27FC236}">
                <a16:creationId xmlns:a16="http://schemas.microsoft.com/office/drawing/2014/main" id="{2EDB4B78-A7F6-4916-8B05-BBD7C8C6A75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8826" y="2360546"/>
            <a:ext cx="367922" cy="354990"/>
          </a:xfrm>
          <a:prstGeom prst="rect">
            <a:avLst/>
          </a:prstGeom>
        </p:spPr>
      </p:pic>
      <p:pic>
        <p:nvPicPr>
          <p:cNvPr id="28" name="Graphic 27" descr="Man">
            <a:extLst>
              <a:ext uri="{FF2B5EF4-FFF2-40B4-BE49-F238E27FC236}">
                <a16:creationId xmlns:a16="http://schemas.microsoft.com/office/drawing/2014/main" id="{AF535965-DC6F-4CB6-8010-93745CAC422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1582" y="2360546"/>
            <a:ext cx="367922" cy="354990"/>
          </a:xfrm>
          <a:prstGeom prst="rect">
            <a:avLst/>
          </a:prstGeom>
        </p:spPr>
      </p:pic>
      <p:pic>
        <p:nvPicPr>
          <p:cNvPr id="29" name="Graphic 28" descr="Man">
            <a:extLst>
              <a:ext uri="{FF2B5EF4-FFF2-40B4-BE49-F238E27FC236}">
                <a16:creationId xmlns:a16="http://schemas.microsoft.com/office/drawing/2014/main" id="{B76D44C1-899B-4258-9421-2F47370DD42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4679" y="2756590"/>
            <a:ext cx="367922" cy="354990"/>
          </a:xfrm>
          <a:prstGeom prst="rect">
            <a:avLst/>
          </a:prstGeom>
        </p:spPr>
      </p:pic>
      <p:pic>
        <p:nvPicPr>
          <p:cNvPr id="30" name="Graphic 29" descr="Man">
            <a:extLst>
              <a:ext uri="{FF2B5EF4-FFF2-40B4-BE49-F238E27FC236}">
                <a16:creationId xmlns:a16="http://schemas.microsoft.com/office/drawing/2014/main" id="{68002DEE-C508-4A3C-9A3F-248E7B76793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435" y="2756590"/>
            <a:ext cx="367922" cy="354990"/>
          </a:xfrm>
          <a:prstGeom prst="rect">
            <a:avLst/>
          </a:prstGeom>
        </p:spPr>
      </p:pic>
      <p:pic>
        <p:nvPicPr>
          <p:cNvPr id="31" name="Graphic 30" descr="Man">
            <a:extLst>
              <a:ext uri="{FF2B5EF4-FFF2-40B4-BE49-F238E27FC236}">
                <a16:creationId xmlns:a16="http://schemas.microsoft.com/office/drawing/2014/main" id="{5207F9A4-9F1D-4269-916D-29A1BE02FA9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193" y="2756590"/>
            <a:ext cx="367922" cy="354990"/>
          </a:xfrm>
          <a:prstGeom prst="rect">
            <a:avLst/>
          </a:prstGeom>
        </p:spPr>
      </p:pic>
      <p:pic>
        <p:nvPicPr>
          <p:cNvPr id="32" name="Graphic 31" descr="Man">
            <a:extLst>
              <a:ext uri="{FF2B5EF4-FFF2-40B4-BE49-F238E27FC236}">
                <a16:creationId xmlns:a16="http://schemas.microsoft.com/office/drawing/2014/main" id="{8E45FEBD-615C-444B-BCF4-7EB64BB1D67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6949" y="2756590"/>
            <a:ext cx="367922" cy="354990"/>
          </a:xfrm>
          <a:prstGeom prst="rect">
            <a:avLst/>
          </a:prstGeom>
        </p:spPr>
      </p:pic>
      <p:pic>
        <p:nvPicPr>
          <p:cNvPr id="33" name="Graphic 32" descr="Man">
            <a:extLst>
              <a:ext uri="{FF2B5EF4-FFF2-40B4-BE49-F238E27FC236}">
                <a16:creationId xmlns:a16="http://schemas.microsoft.com/office/drawing/2014/main" id="{3489A09B-7F83-4E8C-AD66-5D3268C3DD8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9313" y="2756590"/>
            <a:ext cx="367922" cy="354990"/>
          </a:xfrm>
          <a:prstGeom prst="rect">
            <a:avLst/>
          </a:prstGeom>
        </p:spPr>
      </p:pic>
      <p:pic>
        <p:nvPicPr>
          <p:cNvPr id="34" name="Graphic 33" descr="Man">
            <a:extLst>
              <a:ext uri="{FF2B5EF4-FFF2-40B4-BE49-F238E27FC236}">
                <a16:creationId xmlns:a16="http://schemas.microsoft.com/office/drawing/2014/main" id="{68C49A20-EE0A-4EFB-8B22-D9E9438246C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069" y="2756590"/>
            <a:ext cx="367922" cy="354990"/>
          </a:xfrm>
          <a:prstGeom prst="rect">
            <a:avLst/>
          </a:prstGeom>
        </p:spPr>
      </p:pic>
      <p:pic>
        <p:nvPicPr>
          <p:cNvPr id="35" name="Graphic 34" descr="Man">
            <a:extLst>
              <a:ext uri="{FF2B5EF4-FFF2-40B4-BE49-F238E27FC236}">
                <a16:creationId xmlns:a16="http://schemas.microsoft.com/office/drawing/2014/main" id="{D3AD283E-C590-40DB-95A6-3A9A04FCBB3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8826" y="2756590"/>
            <a:ext cx="367922" cy="354990"/>
          </a:xfrm>
          <a:prstGeom prst="rect">
            <a:avLst/>
          </a:prstGeom>
        </p:spPr>
      </p:pic>
      <p:pic>
        <p:nvPicPr>
          <p:cNvPr id="36" name="Graphic 35" descr="Man">
            <a:extLst>
              <a:ext uri="{FF2B5EF4-FFF2-40B4-BE49-F238E27FC236}">
                <a16:creationId xmlns:a16="http://schemas.microsoft.com/office/drawing/2014/main" id="{458161C5-D263-4F3C-9760-A20FF532A44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1582" y="2756590"/>
            <a:ext cx="367922" cy="354990"/>
          </a:xfrm>
          <a:prstGeom prst="rect">
            <a:avLst/>
          </a:prstGeom>
        </p:spPr>
      </p:pic>
      <p:pic>
        <p:nvPicPr>
          <p:cNvPr id="37" name="Graphic 36" descr="Man">
            <a:extLst>
              <a:ext uri="{FF2B5EF4-FFF2-40B4-BE49-F238E27FC236}">
                <a16:creationId xmlns:a16="http://schemas.microsoft.com/office/drawing/2014/main" id="{13FBDDE5-C8E0-4BC3-9AE2-9FF5996185B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6276" y="3111580"/>
            <a:ext cx="367922" cy="354990"/>
          </a:xfrm>
          <a:prstGeom prst="rect">
            <a:avLst/>
          </a:prstGeom>
        </p:spPr>
      </p:pic>
      <p:pic>
        <p:nvPicPr>
          <p:cNvPr id="38" name="Graphic 37" descr="Man">
            <a:extLst>
              <a:ext uri="{FF2B5EF4-FFF2-40B4-BE49-F238E27FC236}">
                <a16:creationId xmlns:a16="http://schemas.microsoft.com/office/drawing/2014/main" id="{6B7F9DC5-31A6-4714-AFF4-03B17552536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9032" y="3111580"/>
            <a:ext cx="367922" cy="354990"/>
          </a:xfrm>
          <a:prstGeom prst="rect">
            <a:avLst/>
          </a:prstGeom>
        </p:spPr>
      </p:pic>
      <p:pic>
        <p:nvPicPr>
          <p:cNvPr id="39" name="Graphic 38" descr="Man">
            <a:extLst>
              <a:ext uri="{FF2B5EF4-FFF2-40B4-BE49-F238E27FC236}">
                <a16:creationId xmlns:a16="http://schemas.microsoft.com/office/drawing/2014/main" id="{BE71D8DD-C075-4935-928E-D0CB935C8D0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5790" y="3111580"/>
            <a:ext cx="367922" cy="354990"/>
          </a:xfrm>
          <a:prstGeom prst="rect">
            <a:avLst/>
          </a:prstGeom>
        </p:spPr>
      </p:pic>
      <p:pic>
        <p:nvPicPr>
          <p:cNvPr id="40" name="Graphic 39" descr="Man">
            <a:extLst>
              <a:ext uri="{FF2B5EF4-FFF2-40B4-BE49-F238E27FC236}">
                <a16:creationId xmlns:a16="http://schemas.microsoft.com/office/drawing/2014/main" id="{07E38220-8EF4-4E99-9E6F-B1C74BD0937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8546" y="3111580"/>
            <a:ext cx="367922" cy="354990"/>
          </a:xfrm>
          <a:prstGeom prst="rect">
            <a:avLst/>
          </a:prstGeom>
        </p:spPr>
      </p:pic>
      <p:pic>
        <p:nvPicPr>
          <p:cNvPr id="41" name="Graphic 40" descr="Man">
            <a:extLst>
              <a:ext uri="{FF2B5EF4-FFF2-40B4-BE49-F238E27FC236}">
                <a16:creationId xmlns:a16="http://schemas.microsoft.com/office/drawing/2014/main" id="{12E66B0D-DDA5-41CF-92B9-F0DAC429C72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0910" y="3111580"/>
            <a:ext cx="367922" cy="354990"/>
          </a:xfrm>
          <a:prstGeom prst="rect">
            <a:avLst/>
          </a:prstGeom>
        </p:spPr>
      </p:pic>
      <p:pic>
        <p:nvPicPr>
          <p:cNvPr id="42" name="Graphic 41" descr="Man">
            <a:extLst>
              <a:ext uri="{FF2B5EF4-FFF2-40B4-BE49-F238E27FC236}">
                <a16:creationId xmlns:a16="http://schemas.microsoft.com/office/drawing/2014/main" id="{3A17B566-B3D2-4FF4-9967-621DB60FBFF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3666" y="3111580"/>
            <a:ext cx="367922" cy="354990"/>
          </a:xfrm>
          <a:prstGeom prst="rect">
            <a:avLst/>
          </a:prstGeom>
        </p:spPr>
      </p:pic>
      <p:pic>
        <p:nvPicPr>
          <p:cNvPr id="43" name="Graphic 42" descr="Man">
            <a:extLst>
              <a:ext uri="{FF2B5EF4-FFF2-40B4-BE49-F238E27FC236}">
                <a16:creationId xmlns:a16="http://schemas.microsoft.com/office/drawing/2014/main" id="{5E309901-9ECE-4FF4-9100-29935D9C7B8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10423" y="3111580"/>
            <a:ext cx="367922" cy="354990"/>
          </a:xfrm>
          <a:prstGeom prst="rect">
            <a:avLst/>
          </a:prstGeom>
        </p:spPr>
      </p:pic>
      <p:pic>
        <p:nvPicPr>
          <p:cNvPr id="44" name="Graphic 43" descr="Man">
            <a:extLst>
              <a:ext uri="{FF2B5EF4-FFF2-40B4-BE49-F238E27FC236}">
                <a16:creationId xmlns:a16="http://schemas.microsoft.com/office/drawing/2014/main" id="{D9A1290A-D050-4014-9F4A-3E3C4483217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3180" y="3111580"/>
            <a:ext cx="367922" cy="354990"/>
          </a:xfrm>
          <a:prstGeom prst="rect">
            <a:avLst/>
          </a:prstGeom>
        </p:spPr>
      </p:pic>
      <p:pic>
        <p:nvPicPr>
          <p:cNvPr id="45" name="Graphic 44" descr="Man">
            <a:extLst>
              <a:ext uri="{FF2B5EF4-FFF2-40B4-BE49-F238E27FC236}">
                <a16:creationId xmlns:a16="http://schemas.microsoft.com/office/drawing/2014/main" id="{B8971B97-9587-4135-9ABF-4ADF5C6961F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4679" y="3507624"/>
            <a:ext cx="367922" cy="354990"/>
          </a:xfrm>
          <a:prstGeom prst="rect">
            <a:avLst/>
          </a:prstGeom>
        </p:spPr>
      </p:pic>
      <p:pic>
        <p:nvPicPr>
          <p:cNvPr id="46" name="Graphic 45" descr="Man">
            <a:extLst>
              <a:ext uri="{FF2B5EF4-FFF2-40B4-BE49-F238E27FC236}">
                <a16:creationId xmlns:a16="http://schemas.microsoft.com/office/drawing/2014/main" id="{441EE33F-1FAD-4421-B08E-65AC4DD95E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435" y="3507624"/>
            <a:ext cx="367922" cy="354990"/>
          </a:xfrm>
          <a:prstGeom prst="rect">
            <a:avLst/>
          </a:prstGeom>
        </p:spPr>
      </p:pic>
      <p:pic>
        <p:nvPicPr>
          <p:cNvPr id="47" name="Graphic 46" descr="Man">
            <a:extLst>
              <a:ext uri="{FF2B5EF4-FFF2-40B4-BE49-F238E27FC236}">
                <a16:creationId xmlns:a16="http://schemas.microsoft.com/office/drawing/2014/main" id="{79681DF1-4494-4919-AA18-AEEC1D3553A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193" y="3507624"/>
            <a:ext cx="367922" cy="354990"/>
          </a:xfrm>
          <a:prstGeom prst="rect">
            <a:avLst/>
          </a:prstGeom>
        </p:spPr>
      </p:pic>
      <p:pic>
        <p:nvPicPr>
          <p:cNvPr id="48" name="Graphic 47" descr="Man">
            <a:extLst>
              <a:ext uri="{FF2B5EF4-FFF2-40B4-BE49-F238E27FC236}">
                <a16:creationId xmlns:a16="http://schemas.microsoft.com/office/drawing/2014/main" id="{E285CAB0-BA4E-49EF-8B70-D9DD111B7BE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6949" y="3507624"/>
            <a:ext cx="367922" cy="354990"/>
          </a:xfrm>
          <a:prstGeom prst="rect">
            <a:avLst/>
          </a:prstGeom>
        </p:spPr>
      </p:pic>
      <p:pic>
        <p:nvPicPr>
          <p:cNvPr id="49" name="Graphic 48" descr="Man">
            <a:extLst>
              <a:ext uri="{FF2B5EF4-FFF2-40B4-BE49-F238E27FC236}">
                <a16:creationId xmlns:a16="http://schemas.microsoft.com/office/drawing/2014/main" id="{E29B9A41-6635-49F7-BE51-C3B1FCFB96C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9313" y="3507624"/>
            <a:ext cx="367922" cy="354990"/>
          </a:xfrm>
          <a:prstGeom prst="rect">
            <a:avLst/>
          </a:prstGeom>
        </p:spPr>
      </p:pic>
      <p:pic>
        <p:nvPicPr>
          <p:cNvPr id="50" name="Graphic 49" descr="Man">
            <a:extLst>
              <a:ext uri="{FF2B5EF4-FFF2-40B4-BE49-F238E27FC236}">
                <a16:creationId xmlns:a16="http://schemas.microsoft.com/office/drawing/2014/main" id="{9D2A87AB-97F6-4668-812B-9D3B330E61A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069" y="3507624"/>
            <a:ext cx="367922" cy="354990"/>
          </a:xfrm>
          <a:prstGeom prst="rect">
            <a:avLst/>
          </a:prstGeom>
        </p:spPr>
      </p:pic>
      <p:pic>
        <p:nvPicPr>
          <p:cNvPr id="51" name="Graphic 50" descr="Man">
            <a:extLst>
              <a:ext uri="{FF2B5EF4-FFF2-40B4-BE49-F238E27FC236}">
                <a16:creationId xmlns:a16="http://schemas.microsoft.com/office/drawing/2014/main" id="{6937F2C3-20D6-423B-8590-E5EA2C8EEF2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8826" y="3507624"/>
            <a:ext cx="367922" cy="354990"/>
          </a:xfrm>
          <a:prstGeom prst="rect">
            <a:avLst/>
          </a:prstGeom>
        </p:spPr>
      </p:pic>
      <p:pic>
        <p:nvPicPr>
          <p:cNvPr id="52" name="Graphic 51" descr="Man">
            <a:extLst>
              <a:ext uri="{FF2B5EF4-FFF2-40B4-BE49-F238E27FC236}">
                <a16:creationId xmlns:a16="http://schemas.microsoft.com/office/drawing/2014/main" id="{B73F7710-0361-47EB-8B16-9F57ADE8200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1582" y="3507624"/>
            <a:ext cx="367922" cy="354990"/>
          </a:xfrm>
          <a:prstGeom prst="rect">
            <a:avLst/>
          </a:prstGeom>
        </p:spPr>
      </p:pic>
      <p:pic>
        <p:nvPicPr>
          <p:cNvPr id="53" name="Graphic 52" descr="Man">
            <a:extLst>
              <a:ext uri="{FF2B5EF4-FFF2-40B4-BE49-F238E27FC236}">
                <a16:creationId xmlns:a16="http://schemas.microsoft.com/office/drawing/2014/main" id="{3C91C590-C692-4D09-A563-86103A5CD33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4679" y="3862614"/>
            <a:ext cx="367922" cy="354990"/>
          </a:xfrm>
          <a:prstGeom prst="rect">
            <a:avLst/>
          </a:prstGeom>
        </p:spPr>
      </p:pic>
      <p:pic>
        <p:nvPicPr>
          <p:cNvPr id="54" name="Graphic 53" descr="Man">
            <a:extLst>
              <a:ext uri="{FF2B5EF4-FFF2-40B4-BE49-F238E27FC236}">
                <a16:creationId xmlns:a16="http://schemas.microsoft.com/office/drawing/2014/main" id="{D35F6493-9246-4062-8087-C32825B7DFC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435" y="3862614"/>
            <a:ext cx="367922" cy="354990"/>
          </a:xfrm>
          <a:prstGeom prst="rect">
            <a:avLst/>
          </a:prstGeom>
        </p:spPr>
      </p:pic>
      <p:pic>
        <p:nvPicPr>
          <p:cNvPr id="55" name="Graphic 54" descr="Man">
            <a:extLst>
              <a:ext uri="{FF2B5EF4-FFF2-40B4-BE49-F238E27FC236}">
                <a16:creationId xmlns:a16="http://schemas.microsoft.com/office/drawing/2014/main" id="{B8417B1E-C527-4369-9465-4601FE5764D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193" y="3862614"/>
            <a:ext cx="367922" cy="354990"/>
          </a:xfrm>
          <a:prstGeom prst="rect">
            <a:avLst/>
          </a:prstGeom>
        </p:spPr>
      </p:pic>
      <p:pic>
        <p:nvPicPr>
          <p:cNvPr id="56" name="Graphic 55" descr="Man">
            <a:extLst>
              <a:ext uri="{FF2B5EF4-FFF2-40B4-BE49-F238E27FC236}">
                <a16:creationId xmlns:a16="http://schemas.microsoft.com/office/drawing/2014/main" id="{F6DCD70E-C70F-448A-8FB4-52D4B798D96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6949" y="3862614"/>
            <a:ext cx="367922" cy="354990"/>
          </a:xfrm>
          <a:prstGeom prst="rect">
            <a:avLst/>
          </a:prstGeom>
        </p:spPr>
      </p:pic>
      <p:pic>
        <p:nvPicPr>
          <p:cNvPr id="57" name="Graphic 56" descr="Man">
            <a:extLst>
              <a:ext uri="{FF2B5EF4-FFF2-40B4-BE49-F238E27FC236}">
                <a16:creationId xmlns:a16="http://schemas.microsoft.com/office/drawing/2014/main" id="{9166A651-AF7A-4DE9-97D3-73E3341AC16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9313" y="3862614"/>
            <a:ext cx="367922" cy="354990"/>
          </a:xfrm>
          <a:prstGeom prst="rect">
            <a:avLst/>
          </a:prstGeom>
        </p:spPr>
      </p:pic>
      <p:pic>
        <p:nvPicPr>
          <p:cNvPr id="58" name="Graphic 57" descr="Man">
            <a:extLst>
              <a:ext uri="{FF2B5EF4-FFF2-40B4-BE49-F238E27FC236}">
                <a16:creationId xmlns:a16="http://schemas.microsoft.com/office/drawing/2014/main" id="{826CEE20-B89B-4199-8236-C33CF23C02C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069" y="3862614"/>
            <a:ext cx="367922" cy="354990"/>
          </a:xfrm>
          <a:prstGeom prst="rect">
            <a:avLst/>
          </a:prstGeom>
        </p:spPr>
      </p:pic>
      <p:pic>
        <p:nvPicPr>
          <p:cNvPr id="59" name="Graphic 58" descr="Man">
            <a:extLst>
              <a:ext uri="{FF2B5EF4-FFF2-40B4-BE49-F238E27FC236}">
                <a16:creationId xmlns:a16="http://schemas.microsoft.com/office/drawing/2014/main" id="{9966B9DC-A46B-4CDB-8C51-5FC98BC1670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8826" y="3862614"/>
            <a:ext cx="367922" cy="354990"/>
          </a:xfrm>
          <a:prstGeom prst="rect">
            <a:avLst/>
          </a:prstGeom>
        </p:spPr>
      </p:pic>
      <p:pic>
        <p:nvPicPr>
          <p:cNvPr id="60" name="Graphic 59" descr="Man">
            <a:extLst>
              <a:ext uri="{FF2B5EF4-FFF2-40B4-BE49-F238E27FC236}">
                <a16:creationId xmlns:a16="http://schemas.microsoft.com/office/drawing/2014/main" id="{11F5147C-8603-4415-8486-0A683C3C048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1582" y="3862614"/>
            <a:ext cx="367922" cy="354990"/>
          </a:xfrm>
          <a:prstGeom prst="rect">
            <a:avLst/>
          </a:prstGeom>
        </p:spPr>
      </p:pic>
      <p:pic>
        <p:nvPicPr>
          <p:cNvPr id="61" name="Graphic 60" descr="Man">
            <a:extLst>
              <a:ext uri="{FF2B5EF4-FFF2-40B4-BE49-F238E27FC236}">
                <a16:creationId xmlns:a16="http://schemas.microsoft.com/office/drawing/2014/main" id="{1405BB5A-EF06-4949-9DFE-2FD684EB16B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4679" y="4258658"/>
            <a:ext cx="367922" cy="354990"/>
          </a:xfrm>
          <a:prstGeom prst="rect">
            <a:avLst/>
          </a:prstGeom>
        </p:spPr>
      </p:pic>
      <p:pic>
        <p:nvPicPr>
          <p:cNvPr id="62" name="Graphic 61" descr="Man">
            <a:extLst>
              <a:ext uri="{FF2B5EF4-FFF2-40B4-BE49-F238E27FC236}">
                <a16:creationId xmlns:a16="http://schemas.microsoft.com/office/drawing/2014/main" id="{CF7CCE4E-F22C-4761-AEC0-FB24318AAB4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435" y="4258658"/>
            <a:ext cx="367922" cy="354990"/>
          </a:xfrm>
          <a:prstGeom prst="rect">
            <a:avLst/>
          </a:prstGeom>
        </p:spPr>
      </p:pic>
      <p:pic>
        <p:nvPicPr>
          <p:cNvPr id="63" name="Graphic 62" descr="Man">
            <a:extLst>
              <a:ext uri="{FF2B5EF4-FFF2-40B4-BE49-F238E27FC236}">
                <a16:creationId xmlns:a16="http://schemas.microsoft.com/office/drawing/2014/main" id="{EE147D48-07C9-44ED-805D-6ACFE6469E5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193" y="4258658"/>
            <a:ext cx="367922" cy="354990"/>
          </a:xfrm>
          <a:prstGeom prst="rect">
            <a:avLst/>
          </a:prstGeom>
        </p:spPr>
      </p:pic>
      <p:pic>
        <p:nvPicPr>
          <p:cNvPr id="64" name="Graphic 63" descr="Man">
            <a:extLst>
              <a:ext uri="{FF2B5EF4-FFF2-40B4-BE49-F238E27FC236}">
                <a16:creationId xmlns:a16="http://schemas.microsoft.com/office/drawing/2014/main" id="{C4186853-AB1D-4922-A778-1FB5AA81466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6949" y="4258658"/>
            <a:ext cx="367922" cy="354990"/>
          </a:xfrm>
          <a:prstGeom prst="rect">
            <a:avLst/>
          </a:prstGeom>
        </p:spPr>
      </p:pic>
      <p:pic>
        <p:nvPicPr>
          <p:cNvPr id="65" name="Graphic 64" descr="Man">
            <a:extLst>
              <a:ext uri="{FF2B5EF4-FFF2-40B4-BE49-F238E27FC236}">
                <a16:creationId xmlns:a16="http://schemas.microsoft.com/office/drawing/2014/main" id="{F1F8E7D7-0500-4893-B37A-00BD1CD6367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9313" y="4258658"/>
            <a:ext cx="367922" cy="354990"/>
          </a:xfrm>
          <a:prstGeom prst="rect">
            <a:avLst/>
          </a:prstGeom>
        </p:spPr>
      </p:pic>
      <p:pic>
        <p:nvPicPr>
          <p:cNvPr id="66" name="Graphic 65" descr="Man">
            <a:extLst>
              <a:ext uri="{FF2B5EF4-FFF2-40B4-BE49-F238E27FC236}">
                <a16:creationId xmlns:a16="http://schemas.microsoft.com/office/drawing/2014/main" id="{23852095-D609-4FC5-BF5E-963EC3A4B1F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069" y="4258658"/>
            <a:ext cx="367922" cy="354990"/>
          </a:xfrm>
          <a:prstGeom prst="rect">
            <a:avLst/>
          </a:prstGeom>
        </p:spPr>
      </p:pic>
      <p:pic>
        <p:nvPicPr>
          <p:cNvPr id="67" name="Graphic 66" descr="Man">
            <a:extLst>
              <a:ext uri="{FF2B5EF4-FFF2-40B4-BE49-F238E27FC236}">
                <a16:creationId xmlns:a16="http://schemas.microsoft.com/office/drawing/2014/main" id="{E4ABCA76-FDA0-4A79-9228-31BA58ACB0E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8826" y="4258658"/>
            <a:ext cx="367922" cy="354990"/>
          </a:xfrm>
          <a:prstGeom prst="rect">
            <a:avLst/>
          </a:prstGeom>
        </p:spPr>
      </p:pic>
      <p:pic>
        <p:nvPicPr>
          <p:cNvPr id="68" name="Graphic 67" descr="Man">
            <a:extLst>
              <a:ext uri="{FF2B5EF4-FFF2-40B4-BE49-F238E27FC236}">
                <a16:creationId xmlns:a16="http://schemas.microsoft.com/office/drawing/2014/main" id="{04BF80AA-C8C8-49F4-A298-194F47DA391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1582" y="4258658"/>
            <a:ext cx="367922" cy="354990"/>
          </a:xfrm>
          <a:prstGeom prst="rect">
            <a:avLst/>
          </a:prstGeom>
        </p:spPr>
      </p:pic>
      <p:pic>
        <p:nvPicPr>
          <p:cNvPr id="69" name="Graphic 68" descr="Man">
            <a:extLst>
              <a:ext uri="{FF2B5EF4-FFF2-40B4-BE49-F238E27FC236}">
                <a16:creationId xmlns:a16="http://schemas.microsoft.com/office/drawing/2014/main" id="{68F16092-89B2-4D1A-B193-0CDE634B046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4679" y="4654702"/>
            <a:ext cx="367922" cy="354990"/>
          </a:xfrm>
          <a:prstGeom prst="rect">
            <a:avLst/>
          </a:prstGeom>
        </p:spPr>
      </p:pic>
      <p:pic>
        <p:nvPicPr>
          <p:cNvPr id="70" name="Graphic 69" descr="Man">
            <a:extLst>
              <a:ext uri="{FF2B5EF4-FFF2-40B4-BE49-F238E27FC236}">
                <a16:creationId xmlns:a16="http://schemas.microsoft.com/office/drawing/2014/main" id="{E7C89583-5211-44BD-8321-D6ADFDDDF4B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435" y="4654702"/>
            <a:ext cx="367922" cy="354990"/>
          </a:xfrm>
          <a:prstGeom prst="rect">
            <a:avLst/>
          </a:prstGeom>
        </p:spPr>
      </p:pic>
      <p:pic>
        <p:nvPicPr>
          <p:cNvPr id="71" name="Graphic 70" descr="Man">
            <a:extLst>
              <a:ext uri="{FF2B5EF4-FFF2-40B4-BE49-F238E27FC236}">
                <a16:creationId xmlns:a16="http://schemas.microsoft.com/office/drawing/2014/main" id="{3580A5CA-4220-4485-90A2-B911CE8E965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193" y="4654702"/>
            <a:ext cx="367922" cy="354990"/>
          </a:xfrm>
          <a:prstGeom prst="rect">
            <a:avLst/>
          </a:prstGeom>
        </p:spPr>
      </p:pic>
      <p:pic>
        <p:nvPicPr>
          <p:cNvPr id="72" name="Graphic 71" descr="Man">
            <a:extLst>
              <a:ext uri="{FF2B5EF4-FFF2-40B4-BE49-F238E27FC236}">
                <a16:creationId xmlns:a16="http://schemas.microsoft.com/office/drawing/2014/main" id="{F7C5FF66-96E1-43E0-B95A-E111F64C1B1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6949" y="4654702"/>
            <a:ext cx="367922" cy="354990"/>
          </a:xfrm>
          <a:prstGeom prst="rect">
            <a:avLst/>
          </a:prstGeom>
        </p:spPr>
      </p:pic>
      <p:pic>
        <p:nvPicPr>
          <p:cNvPr id="73" name="Graphic 72" descr="Man">
            <a:extLst>
              <a:ext uri="{FF2B5EF4-FFF2-40B4-BE49-F238E27FC236}">
                <a16:creationId xmlns:a16="http://schemas.microsoft.com/office/drawing/2014/main" id="{B1148527-45CA-44A8-862C-E09C065177A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9313" y="4654702"/>
            <a:ext cx="367922" cy="354990"/>
          </a:xfrm>
          <a:prstGeom prst="rect">
            <a:avLst/>
          </a:prstGeom>
        </p:spPr>
      </p:pic>
      <p:pic>
        <p:nvPicPr>
          <p:cNvPr id="74" name="Graphic 73" descr="Man">
            <a:extLst>
              <a:ext uri="{FF2B5EF4-FFF2-40B4-BE49-F238E27FC236}">
                <a16:creationId xmlns:a16="http://schemas.microsoft.com/office/drawing/2014/main" id="{40EB4093-6854-48A0-BEE1-7B6F256120C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069" y="4654702"/>
            <a:ext cx="367922" cy="354990"/>
          </a:xfrm>
          <a:prstGeom prst="rect">
            <a:avLst/>
          </a:prstGeom>
        </p:spPr>
      </p:pic>
      <p:pic>
        <p:nvPicPr>
          <p:cNvPr id="75" name="Graphic 74" descr="Man">
            <a:extLst>
              <a:ext uri="{FF2B5EF4-FFF2-40B4-BE49-F238E27FC236}">
                <a16:creationId xmlns:a16="http://schemas.microsoft.com/office/drawing/2014/main" id="{9F73BC44-E8E6-4CAE-BA7A-FE8379A59A1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8826" y="4654702"/>
            <a:ext cx="367922" cy="354990"/>
          </a:xfrm>
          <a:prstGeom prst="rect">
            <a:avLst/>
          </a:prstGeom>
        </p:spPr>
      </p:pic>
      <p:pic>
        <p:nvPicPr>
          <p:cNvPr id="76" name="Graphic 75" descr="Man">
            <a:extLst>
              <a:ext uri="{FF2B5EF4-FFF2-40B4-BE49-F238E27FC236}">
                <a16:creationId xmlns:a16="http://schemas.microsoft.com/office/drawing/2014/main" id="{4C91A32E-1DD9-4CB2-9498-B9A692D1D0E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1582" y="4654702"/>
            <a:ext cx="367922" cy="354990"/>
          </a:xfrm>
          <a:prstGeom prst="rect">
            <a:avLst/>
          </a:prstGeom>
        </p:spPr>
      </p:pic>
      <p:pic>
        <p:nvPicPr>
          <p:cNvPr id="77" name="Graphic 76" descr="Man">
            <a:extLst>
              <a:ext uri="{FF2B5EF4-FFF2-40B4-BE49-F238E27FC236}">
                <a16:creationId xmlns:a16="http://schemas.microsoft.com/office/drawing/2014/main" id="{1C586E6C-D73A-4AB9-A320-0497CEFBAEE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6276" y="5009692"/>
            <a:ext cx="367922" cy="354990"/>
          </a:xfrm>
          <a:prstGeom prst="rect">
            <a:avLst/>
          </a:prstGeom>
        </p:spPr>
      </p:pic>
      <p:pic>
        <p:nvPicPr>
          <p:cNvPr id="78" name="Graphic 77" descr="Man">
            <a:extLst>
              <a:ext uri="{FF2B5EF4-FFF2-40B4-BE49-F238E27FC236}">
                <a16:creationId xmlns:a16="http://schemas.microsoft.com/office/drawing/2014/main" id="{4D430093-E5AF-461F-B63F-B67F16E48D8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9032" y="5009692"/>
            <a:ext cx="367922" cy="354990"/>
          </a:xfrm>
          <a:prstGeom prst="rect">
            <a:avLst/>
          </a:prstGeom>
        </p:spPr>
      </p:pic>
      <p:pic>
        <p:nvPicPr>
          <p:cNvPr id="79" name="Graphic 78" descr="Man">
            <a:extLst>
              <a:ext uri="{FF2B5EF4-FFF2-40B4-BE49-F238E27FC236}">
                <a16:creationId xmlns:a16="http://schemas.microsoft.com/office/drawing/2014/main" id="{7CF56EB8-8EDA-485E-9AD3-A88A62F71D7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5790" y="5009692"/>
            <a:ext cx="367922" cy="354990"/>
          </a:xfrm>
          <a:prstGeom prst="rect">
            <a:avLst/>
          </a:prstGeom>
        </p:spPr>
      </p:pic>
      <p:pic>
        <p:nvPicPr>
          <p:cNvPr id="80" name="Graphic 79" descr="Man">
            <a:extLst>
              <a:ext uri="{FF2B5EF4-FFF2-40B4-BE49-F238E27FC236}">
                <a16:creationId xmlns:a16="http://schemas.microsoft.com/office/drawing/2014/main" id="{2DD2D508-7F5A-4A67-940E-B68E970359A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8546" y="5009692"/>
            <a:ext cx="367922" cy="354990"/>
          </a:xfrm>
          <a:prstGeom prst="rect">
            <a:avLst/>
          </a:prstGeom>
        </p:spPr>
      </p:pic>
      <p:pic>
        <p:nvPicPr>
          <p:cNvPr id="81" name="Graphic 80" descr="Man">
            <a:extLst>
              <a:ext uri="{FF2B5EF4-FFF2-40B4-BE49-F238E27FC236}">
                <a16:creationId xmlns:a16="http://schemas.microsoft.com/office/drawing/2014/main" id="{EAA47211-4F10-46AC-9041-02AF8C6E580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0910" y="5009692"/>
            <a:ext cx="367922" cy="354990"/>
          </a:xfrm>
          <a:prstGeom prst="rect">
            <a:avLst/>
          </a:prstGeom>
        </p:spPr>
      </p:pic>
      <p:pic>
        <p:nvPicPr>
          <p:cNvPr id="82" name="Graphic 81" descr="Man">
            <a:extLst>
              <a:ext uri="{FF2B5EF4-FFF2-40B4-BE49-F238E27FC236}">
                <a16:creationId xmlns:a16="http://schemas.microsoft.com/office/drawing/2014/main" id="{633B1EAC-0939-4165-AC89-13AB3BC83D9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3666" y="5009692"/>
            <a:ext cx="367922" cy="354990"/>
          </a:xfrm>
          <a:prstGeom prst="rect">
            <a:avLst/>
          </a:prstGeom>
        </p:spPr>
      </p:pic>
      <p:pic>
        <p:nvPicPr>
          <p:cNvPr id="83" name="Graphic 82" descr="Man">
            <a:extLst>
              <a:ext uri="{FF2B5EF4-FFF2-40B4-BE49-F238E27FC236}">
                <a16:creationId xmlns:a16="http://schemas.microsoft.com/office/drawing/2014/main" id="{E0E1DE17-8F9A-46C9-A7E3-13CFB469160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10423" y="5009692"/>
            <a:ext cx="367922" cy="354990"/>
          </a:xfrm>
          <a:prstGeom prst="rect">
            <a:avLst/>
          </a:prstGeom>
        </p:spPr>
      </p:pic>
      <p:pic>
        <p:nvPicPr>
          <p:cNvPr id="84" name="Graphic 83" descr="Man">
            <a:extLst>
              <a:ext uri="{FF2B5EF4-FFF2-40B4-BE49-F238E27FC236}">
                <a16:creationId xmlns:a16="http://schemas.microsoft.com/office/drawing/2014/main" id="{AADFDCE5-EA36-4EF0-833F-10322E1F38F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3180" y="5009692"/>
            <a:ext cx="367922" cy="354990"/>
          </a:xfrm>
          <a:prstGeom prst="rect">
            <a:avLst/>
          </a:prstGeom>
        </p:spPr>
      </p:pic>
      <p:pic>
        <p:nvPicPr>
          <p:cNvPr id="85" name="Graphic 84" descr="Man">
            <a:extLst>
              <a:ext uri="{FF2B5EF4-FFF2-40B4-BE49-F238E27FC236}">
                <a16:creationId xmlns:a16="http://schemas.microsoft.com/office/drawing/2014/main" id="{25741488-CE6F-486E-BC4A-C8D6710263F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6742" y="1609512"/>
            <a:ext cx="367922" cy="354990"/>
          </a:xfrm>
          <a:prstGeom prst="rect">
            <a:avLst/>
          </a:prstGeom>
        </p:spPr>
      </p:pic>
      <p:pic>
        <p:nvPicPr>
          <p:cNvPr id="86" name="Graphic 85" descr="Man">
            <a:extLst>
              <a:ext uri="{FF2B5EF4-FFF2-40B4-BE49-F238E27FC236}">
                <a16:creationId xmlns:a16="http://schemas.microsoft.com/office/drawing/2014/main" id="{FD3A3CE1-F79B-48B0-8326-796F9EB3EF9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6742" y="1964502"/>
            <a:ext cx="367922" cy="354990"/>
          </a:xfrm>
          <a:prstGeom prst="rect">
            <a:avLst/>
          </a:prstGeom>
        </p:spPr>
      </p:pic>
      <p:pic>
        <p:nvPicPr>
          <p:cNvPr id="87" name="Graphic 86" descr="Man">
            <a:extLst>
              <a:ext uri="{FF2B5EF4-FFF2-40B4-BE49-F238E27FC236}">
                <a16:creationId xmlns:a16="http://schemas.microsoft.com/office/drawing/2014/main" id="{5080E5CC-62BA-4A95-9DA9-756AAD67057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6742" y="2360546"/>
            <a:ext cx="367922" cy="354990"/>
          </a:xfrm>
          <a:prstGeom prst="rect">
            <a:avLst/>
          </a:prstGeom>
        </p:spPr>
      </p:pic>
      <p:pic>
        <p:nvPicPr>
          <p:cNvPr id="88" name="Graphic 87" descr="Man">
            <a:extLst>
              <a:ext uri="{FF2B5EF4-FFF2-40B4-BE49-F238E27FC236}">
                <a16:creationId xmlns:a16="http://schemas.microsoft.com/office/drawing/2014/main" id="{E96F185D-BE29-47EA-B43C-FC8B853B48D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6742" y="2756590"/>
            <a:ext cx="367922" cy="354990"/>
          </a:xfrm>
          <a:prstGeom prst="rect">
            <a:avLst/>
          </a:prstGeom>
        </p:spPr>
      </p:pic>
      <p:pic>
        <p:nvPicPr>
          <p:cNvPr id="89" name="Graphic 88" descr="Man">
            <a:extLst>
              <a:ext uri="{FF2B5EF4-FFF2-40B4-BE49-F238E27FC236}">
                <a16:creationId xmlns:a16="http://schemas.microsoft.com/office/drawing/2014/main" id="{CCF89796-3D40-46AF-A701-0FB846A6A05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8340" y="3111580"/>
            <a:ext cx="367922" cy="354990"/>
          </a:xfrm>
          <a:prstGeom prst="rect">
            <a:avLst/>
          </a:prstGeom>
        </p:spPr>
      </p:pic>
      <p:pic>
        <p:nvPicPr>
          <p:cNvPr id="90" name="Graphic 89" descr="Man">
            <a:extLst>
              <a:ext uri="{FF2B5EF4-FFF2-40B4-BE49-F238E27FC236}">
                <a16:creationId xmlns:a16="http://schemas.microsoft.com/office/drawing/2014/main" id="{D45C40C6-D13B-48A1-B43E-BDF2421A126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6742" y="3507624"/>
            <a:ext cx="367922" cy="354990"/>
          </a:xfrm>
          <a:prstGeom prst="rect">
            <a:avLst/>
          </a:prstGeom>
        </p:spPr>
      </p:pic>
      <p:pic>
        <p:nvPicPr>
          <p:cNvPr id="91" name="Graphic 90" descr="Man">
            <a:extLst>
              <a:ext uri="{FF2B5EF4-FFF2-40B4-BE49-F238E27FC236}">
                <a16:creationId xmlns:a16="http://schemas.microsoft.com/office/drawing/2014/main" id="{15ABB4F5-3F03-4CE5-BD5D-D50EFBB8271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6742" y="3862614"/>
            <a:ext cx="367922" cy="354990"/>
          </a:xfrm>
          <a:prstGeom prst="rect">
            <a:avLst/>
          </a:prstGeom>
        </p:spPr>
      </p:pic>
      <p:pic>
        <p:nvPicPr>
          <p:cNvPr id="92" name="Graphic 91" descr="Man">
            <a:extLst>
              <a:ext uri="{FF2B5EF4-FFF2-40B4-BE49-F238E27FC236}">
                <a16:creationId xmlns:a16="http://schemas.microsoft.com/office/drawing/2014/main" id="{ABF38E92-4217-4A2D-9E97-F789913AA06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6742" y="4258658"/>
            <a:ext cx="367922" cy="354990"/>
          </a:xfrm>
          <a:prstGeom prst="rect">
            <a:avLst/>
          </a:prstGeom>
        </p:spPr>
      </p:pic>
      <p:pic>
        <p:nvPicPr>
          <p:cNvPr id="93" name="Graphic 92" descr="Man">
            <a:extLst>
              <a:ext uri="{FF2B5EF4-FFF2-40B4-BE49-F238E27FC236}">
                <a16:creationId xmlns:a16="http://schemas.microsoft.com/office/drawing/2014/main" id="{55624913-2CAD-4258-A519-AE591A1006F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6742" y="4654702"/>
            <a:ext cx="367922" cy="354990"/>
          </a:xfrm>
          <a:prstGeom prst="rect">
            <a:avLst/>
          </a:prstGeom>
        </p:spPr>
      </p:pic>
      <p:pic>
        <p:nvPicPr>
          <p:cNvPr id="94" name="Graphic 93" descr="Man">
            <a:extLst>
              <a:ext uri="{FF2B5EF4-FFF2-40B4-BE49-F238E27FC236}">
                <a16:creationId xmlns:a16="http://schemas.microsoft.com/office/drawing/2014/main" id="{FAF97A49-8B62-4576-9EA9-382E28A903A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8340" y="5009692"/>
            <a:ext cx="367922" cy="354990"/>
          </a:xfrm>
          <a:prstGeom prst="rect">
            <a:avLst/>
          </a:prstGeom>
        </p:spPr>
      </p:pic>
      <p:pic>
        <p:nvPicPr>
          <p:cNvPr id="95" name="Graphic 94" descr="Man">
            <a:extLst>
              <a:ext uri="{FF2B5EF4-FFF2-40B4-BE49-F238E27FC236}">
                <a16:creationId xmlns:a16="http://schemas.microsoft.com/office/drawing/2014/main" id="{F79C30C6-F5C8-4871-BE10-FE981B0FCE1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24" y="1609512"/>
            <a:ext cx="367922" cy="354990"/>
          </a:xfrm>
          <a:prstGeom prst="rect">
            <a:avLst/>
          </a:prstGeom>
        </p:spPr>
      </p:pic>
      <p:pic>
        <p:nvPicPr>
          <p:cNvPr id="96" name="Graphic 95" descr="Man">
            <a:extLst>
              <a:ext uri="{FF2B5EF4-FFF2-40B4-BE49-F238E27FC236}">
                <a16:creationId xmlns:a16="http://schemas.microsoft.com/office/drawing/2014/main" id="{AE61D160-B1EF-4C19-AAC1-C940A11378E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24" y="1964502"/>
            <a:ext cx="367922" cy="354990"/>
          </a:xfrm>
          <a:prstGeom prst="rect">
            <a:avLst/>
          </a:prstGeom>
        </p:spPr>
      </p:pic>
      <p:pic>
        <p:nvPicPr>
          <p:cNvPr id="97" name="Graphic 96" descr="Man">
            <a:extLst>
              <a:ext uri="{FF2B5EF4-FFF2-40B4-BE49-F238E27FC236}">
                <a16:creationId xmlns:a16="http://schemas.microsoft.com/office/drawing/2014/main" id="{0C090678-C16F-45DE-82BF-43A43257154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24" y="2360546"/>
            <a:ext cx="367922" cy="354990"/>
          </a:xfrm>
          <a:prstGeom prst="rect">
            <a:avLst/>
          </a:prstGeom>
        </p:spPr>
      </p:pic>
      <p:pic>
        <p:nvPicPr>
          <p:cNvPr id="98" name="Graphic 97" descr="Man">
            <a:extLst>
              <a:ext uri="{FF2B5EF4-FFF2-40B4-BE49-F238E27FC236}">
                <a16:creationId xmlns:a16="http://schemas.microsoft.com/office/drawing/2014/main" id="{96C82333-0914-461A-AC5B-9926A0BB9E7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24" y="2756590"/>
            <a:ext cx="367922" cy="354990"/>
          </a:xfrm>
          <a:prstGeom prst="rect">
            <a:avLst/>
          </a:prstGeom>
        </p:spPr>
      </p:pic>
      <p:pic>
        <p:nvPicPr>
          <p:cNvPr id="99" name="Graphic 98" descr="Man">
            <a:extLst>
              <a:ext uri="{FF2B5EF4-FFF2-40B4-BE49-F238E27FC236}">
                <a16:creationId xmlns:a16="http://schemas.microsoft.com/office/drawing/2014/main" id="{2142D5A3-3C35-46EC-83A8-ECF46E6D796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90721" y="3111580"/>
            <a:ext cx="367922" cy="354990"/>
          </a:xfrm>
          <a:prstGeom prst="rect">
            <a:avLst/>
          </a:prstGeom>
        </p:spPr>
      </p:pic>
      <p:pic>
        <p:nvPicPr>
          <p:cNvPr id="100" name="Graphic 99" descr="Man">
            <a:extLst>
              <a:ext uri="{FF2B5EF4-FFF2-40B4-BE49-F238E27FC236}">
                <a16:creationId xmlns:a16="http://schemas.microsoft.com/office/drawing/2014/main" id="{3407C696-0509-471E-B04E-C3A6F643017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24" y="3507624"/>
            <a:ext cx="367922" cy="354990"/>
          </a:xfrm>
          <a:prstGeom prst="rect">
            <a:avLst/>
          </a:prstGeom>
        </p:spPr>
      </p:pic>
      <p:pic>
        <p:nvPicPr>
          <p:cNvPr id="101" name="Graphic 100" descr="Man">
            <a:extLst>
              <a:ext uri="{FF2B5EF4-FFF2-40B4-BE49-F238E27FC236}">
                <a16:creationId xmlns:a16="http://schemas.microsoft.com/office/drawing/2014/main" id="{FDFB43F7-3AAA-42A2-B156-3BBEC71B12C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24" y="3862614"/>
            <a:ext cx="367922" cy="354990"/>
          </a:xfrm>
          <a:prstGeom prst="rect">
            <a:avLst/>
          </a:prstGeom>
        </p:spPr>
      </p:pic>
      <p:pic>
        <p:nvPicPr>
          <p:cNvPr id="102" name="Graphic 101" descr="Man">
            <a:extLst>
              <a:ext uri="{FF2B5EF4-FFF2-40B4-BE49-F238E27FC236}">
                <a16:creationId xmlns:a16="http://schemas.microsoft.com/office/drawing/2014/main" id="{7E9126FE-6D9D-4C1B-9588-91558FC6E45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24" y="4258658"/>
            <a:ext cx="367922" cy="354990"/>
          </a:xfrm>
          <a:prstGeom prst="rect">
            <a:avLst/>
          </a:prstGeom>
        </p:spPr>
      </p:pic>
      <p:pic>
        <p:nvPicPr>
          <p:cNvPr id="103" name="Graphic 102" descr="Man">
            <a:extLst>
              <a:ext uri="{FF2B5EF4-FFF2-40B4-BE49-F238E27FC236}">
                <a16:creationId xmlns:a16="http://schemas.microsoft.com/office/drawing/2014/main" id="{A9ADF571-CC79-45CB-A55A-F70A6B3A703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24" y="4654702"/>
            <a:ext cx="367922" cy="354990"/>
          </a:xfrm>
          <a:prstGeom prst="rect">
            <a:avLst/>
          </a:prstGeom>
        </p:spPr>
      </p:pic>
      <p:pic>
        <p:nvPicPr>
          <p:cNvPr id="104" name="Graphic 103" descr="Man">
            <a:extLst>
              <a:ext uri="{FF2B5EF4-FFF2-40B4-BE49-F238E27FC236}">
                <a16:creationId xmlns:a16="http://schemas.microsoft.com/office/drawing/2014/main" id="{4E4A11CF-D4EB-4CC4-9A6B-52124FB9BFA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90721" y="5009692"/>
            <a:ext cx="367922" cy="354990"/>
          </a:xfrm>
          <a:prstGeom prst="rect">
            <a:avLst/>
          </a:prstGeom>
        </p:spPr>
      </p:pic>
      <p:sp>
        <p:nvSpPr>
          <p:cNvPr id="105" name="Circle: Hollow 104">
            <a:extLst>
              <a:ext uri="{FF2B5EF4-FFF2-40B4-BE49-F238E27FC236}">
                <a16:creationId xmlns:a16="http://schemas.microsoft.com/office/drawing/2014/main" id="{015BDD56-003E-4ED8-9432-EA83FBA27A46}"/>
              </a:ext>
            </a:extLst>
          </p:cNvPr>
          <p:cNvSpPr/>
          <p:nvPr/>
        </p:nvSpPr>
        <p:spPr>
          <a:xfrm>
            <a:off x="9190722" y="5009692"/>
            <a:ext cx="367922" cy="354990"/>
          </a:xfrm>
          <a:prstGeom prst="donut">
            <a:avLst>
              <a:gd name="adj" fmla="val 413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0" name="TextBox 109">
            <a:extLst>
              <a:ext uri="{FF2B5EF4-FFF2-40B4-BE49-F238E27FC236}">
                <a16:creationId xmlns:a16="http://schemas.microsoft.com/office/drawing/2014/main" id="{AC3E32D2-6C7D-4642-9ABD-76C6FF16880D}"/>
              </a:ext>
            </a:extLst>
          </p:cNvPr>
          <p:cNvSpPr txBox="1"/>
          <p:nvPr/>
        </p:nvSpPr>
        <p:spPr>
          <a:xfrm>
            <a:off x="8639129" y="5405736"/>
            <a:ext cx="2484279" cy="847017"/>
          </a:xfrm>
          <a:prstGeom prst="rect">
            <a:avLst/>
          </a:prstGeom>
        </p:spPr>
        <p:txBody>
          <a:bodyPr vert="horz" wrap="none" lIns="91440" tIns="45720" rIns="91440" bIns="45720" rtlCol="0">
            <a:normAutofit/>
          </a:bodyPr>
          <a:lstStyle/>
          <a:p>
            <a:pPr algn="l"/>
            <a:r>
              <a:rPr lang="en-US" sz="1400" dirty="0">
                <a:solidFill>
                  <a:srgbClr val="FF0000"/>
                </a:solidFill>
                <a:latin typeface="Consolas" panose="020B0609020204030204" pitchFamily="49" charset="0"/>
                <a:cs typeface="Segoe UI" panose="020B0502040204020203" pitchFamily="34" charset="0"/>
              </a:rPr>
              <a:t>Prediction</a:t>
            </a:r>
          </a:p>
          <a:p>
            <a:pPr algn="l"/>
            <a:r>
              <a:rPr lang="en-US" sz="1400" dirty="0">
                <a:solidFill>
                  <a:srgbClr val="FF0000"/>
                </a:solidFill>
                <a:latin typeface="Consolas" panose="020B0609020204030204" pitchFamily="49" charset="0"/>
                <a:cs typeface="Segoe UI" panose="020B0502040204020203" pitchFamily="34" charset="0"/>
              </a:rPr>
              <a:t>This employee is named “Michael”</a:t>
            </a:r>
          </a:p>
          <a:p>
            <a:pPr algn="l"/>
            <a:r>
              <a:rPr lang="en-US" sz="1400" dirty="0">
                <a:solidFill>
                  <a:srgbClr val="FF0000"/>
                </a:solidFill>
                <a:latin typeface="Consolas" panose="020B0609020204030204" pitchFamily="49" charset="0"/>
                <a:cs typeface="Segoe UI" panose="020B0502040204020203" pitchFamily="34" charset="0"/>
              </a:rPr>
              <a:t>This employee will quit</a:t>
            </a:r>
          </a:p>
        </p:txBody>
      </p:sp>
      <p:sp>
        <p:nvSpPr>
          <p:cNvPr id="111" name="TextBox 110">
            <a:extLst>
              <a:ext uri="{FF2B5EF4-FFF2-40B4-BE49-F238E27FC236}">
                <a16:creationId xmlns:a16="http://schemas.microsoft.com/office/drawing/2014/main" id="{5F0BD9E7-6A0D-4956-862E-31886D0D6EE9}"/>
              </a:ext>
            </a:extLst>
          </p:cNvPr>
          <p:cNvSpPr txBox="1"/>
          <p:nvPr/>
        </p:nvSpPr>
        <p:spPr>
          <a:xfrm>
            <a:off x="7206343" y="3080248"/>
            <a:ext cx="2085559" cy="1308871"/>
          </a:xfrm>
          <a:prstGeom prst="rect">
            <a:avLst/>
          </a:prstGeom>
        </p:spPr>
        <p:txBody>
          <a:bodyPr vert="horz" wrap="none" lIns="91440" tIns="45720" rIns="91440" bIns="45720" rtlCol="0">
            <a:normAutofit/>
          </a:bodyPr>
          <a:lstStyle/>
          <a:p>
            <a:pPr algn="l"/>
            <a:r>
              <a:rPr lang="en-US" sz="1400" dirty="0">
                <a:solidFill>
                  <a:srgbClr val="FF0000"/>
                </a:solidFill>
                <a:latin typeface="Consolas" panose="020B0609020204030204" pitchFamily="49" charset="0"/>
                <a:cs typeface="Segoe UI" panose="020B0502040204020203" pitchFamily="34" charset="0"/>
              </a:rPr>
              <a:t>This employee quits</a:t>
            </a:r>
          </a:p>
          <a:p>
            <a:pPr algn="l"/>
            <a:r>
              <a:rPr lang="en-US" sz="1400" dirty="0">
                <a:solidFill>
                  <a:srgbClr val="FF0000"/>
                </a:solidFill>
                <a:latin typeface="Consolas" panose="020B0609020204030204" pitchFamily="49" charset="0"/>
                <a:cs typeface="Segoe UI" panose="020B0502040204020203" pitchFamily="34" charset="0"/>
              </a:rPr>
              <a:t>Prediction was wrong</a:t>
            </a:r>
          </a:p>
          <a:p>
            <a:pPr algn="l"/>
            <a:r>
              <a:rPr lang="en-US" sz="1400" dirty="0">
                <a:solidFill>
                  <a:srgbClr val="FF0000"/>
                </a:solidFill>
                <a:latin typeface="Consolas" panose="020B0609020204030204" pitchFamily="49" charset="0"/>
                <a:cs typeface="Segoe UI" panose="020B0502040204020203" pitchFamily="34" charset="0"/>
              </a:rPr>
              <a:t>But I’m still 98% </a:t>
            </a:r>
          </a:p>
          <a:p>
            <a:pPr algn="l"/>
            <a:r>
              <a:rPr lang="en-US" sz="1400" dirty="0">
                <a:solidFill>
                  <a:srgbClr val="FF0000"/>
                </a:solidFill>
                <a:latin typeface="Consolas" panose="020B0609020204030204" pitchFamily="49" charset="0"/>
                <a:cs typeface="Segoe UI" panose="020B0502040204020203" pitchFamily="34" charset="0"/>
              </a:rPr>
              <a:t>accurate!</a:t>
            </a:r>
          </a:p>
        </p:txBody>
      </p:sp>
      <p:sp>
        <p:nvSpPr>
          <p:cNvPr id="109" name="Rectangle 108">
            <a:extLst>
              <a:ext uri="{FF2B5EF4-FFF2-40B4-BE49-F238E27FC236}">
                <a16:creationId xmlns:a16="http://schemas.microsoft.com/office/drawing/2014/main" id="{CCDCC4F2-101D-4644-AFF0-AE0786E64B34}"/>
              </a:ext>
            </a:extLst>
          </p:cNvPr>
          <p:cNvSpPr/>
          <p:nvPr/>
        </p:nvSpPr>
        <p:spPr>
          <a:xfrm>
            <a:off x="481412" y="4258658"/>
            <a:ext cx="6981274" cy="2239461"/>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755237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5" grpId="0" animBg="1"/>
      <p:bldP spid="110" grpId="0"/>
      <p:bldP spid="111" grpId="0"/>
      <p:bldP spid="10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1773-ADA8-47B1-9921-F66E13EADCD8}"/>
              </a:ext>
            </a:extLst>
          </p:cNvPr>
          <p:cNvSpPr>
            <a:spLocks noGrp="1"/>
          </p:cNvSpPr>
          <p:nvPr>
            <p:ph type="title"/>
          </p:nvPr>
        </p:nvSpPr>
        <p:spPr/>
        <p:txBody>
          <a:bodyPr/>
          <a:lstStyle/>
          <a:p>
            <a:r>
              <a:rPr lang="en-US" dirty="0"/>
              <a:t>Confusion Matrix</a:t>
            </a:r>
          </a:p>
        </p:txBody>
      </p:sp>
      <p:sp>
        <p:nvSpPr>
          <p:cNvPr id="3" name="Content Placeholder 2">
            <a:extLst>
              <a:ext uri="{FF2B5EF4-FFF2-40B4-BE49-F238E27FC236}">
                <a16:creationId xmlns:a16="http://schemas.microsoft.com/office/drawing/2014/main" id="{50326245-A600-43D8-A619-0CDEC3FF447D}"/>
              </a:ext>
            </a:extLst>
          </p:cNvPr>
          <p:cNvSpPr>
            <a:spLocks noGrp="1"/>
          </p:cNvSpPr>
          <p:nvPr>
            <p:ph sz="quarter" idx="10"/>
          </p:nvPr>
        </p:nvSpPr>
        <p:spPr>
          <a:xfrm>
            <a:off x="521206" y="1440179"/>
            <a:ext cx="6075537" cy="4672753"/>
          </a:xfrm>
        </p:spPr>
        <p:txBody>
          <a:bodyPr>
            <a:normAutofit fontScale="92500" lnSpcReduction="10000"/>
          </a:bodyPr>
          <a:lstStyle/>
          <a:p>
            <a:r>
              <a:rPr lang="en-US" dirty="0"/>
              <a:t>As seen in the previous example, </a:t>
            </a:r>
            <a:r>
              <a:rPr lang="en-US" b="1" dirty="0">
                <a:solidFill>
                  <a:srgbClr val="FF0000"/>
                </a:solidFill>
              </a:rPr>
              <a:t>accuracy</a:t>
            </a:r>
            <a:r>
              <a:rPr lang="en-US" dirty="0"/>
              <a:t> (the rate of correct labeling) can be a misleading measure of performance, especially in classification problems with class imbalance. </a:t>
            </a:r>
          </a:p>
          <a:p>
            <a:r>
              <a:rPr lang="en-US" dirty="0"/>
              <a:t>A better way to evaluate classification models is the </a:t>
            </a:r>
            <a:r>
              <a:rPr lang="en-US" b="1" dirty="0">
                <a:solidFill>
                  <a:srgbClr val="FF0000"/>
                </a:solidFill>
              </a:rPr>
              <a:t>confusion matrix</a:t>
            </a:r>
            <a:r>
              <a:rPr lang="en-US" dirty="0"/>
              <a:t>, which keeps track of </a:t>
            </a:r>
            <a:r>
              <a:rPr lang="en-US" b="1" dirty="0">
                <a:solidFill>
                  <a:srgbClr val="FF0000"/>
                </a:solidFill>
              </a:rPr>
              <a:t>false positives</a:t>
            </a:r>
            <a:r>
              <a:rPr lang="en-US" dirty="0"/>
              <a:t> (Type I Error) and </a:t>
            </a:r>
            <a:r>
              <a:rPr lang="en-US" b="1" dirty="0">
                <a:solidFill>
                  <a:srgbClr val="FF0000"/>
                </a:solidFill>
              </a:rPr>
              <a:t>false negatives </a:t>
            </a:r>
            <a:r>
              <a:rPr lang="en-US" dirty="0"/>
              <a:t>(Type II Error).</a:t>
            </a:r>
          </a:p>
          <a:p>
            <a:r>
              <a:rPr lang="en-US" dirty="0"/>
              <a:t>We want to evaluate how many employees who were predicted to quit actually did quit (</a:t>
            </a:r>
            <a:r>
              <a:rPr lang="en-US" b="1" dirty="0">
                <a:solidFill>
                  <a:srgbClr val="FF0000"/>
                </a:solidFill>
              </a:rPr>
              <a:t>true positives</a:t>
            </a:r>
            <a:r>
              <a:rPr lang="en-US" dirty="0"/>
              <a:t>).</a:t>
            </a:r>
          </a:p>
          <a:p>
            <a:r>
              <a:rPr lang="en-US" dirty="0"/>
              <a:t>Conversely, we also want to evaluate how many employees who were predicted to stay actually did stay (</a:t>
            </a:r>
            <a:r>
              <a:rPr lang="en-US" b="1" dirty="0">
                <a:solidFill>
                  <a:srgbClr val="FF0000"/>
                </a:solidFill>
              </a:rPr>
              <a:t>true negatives</a:t>
            </a:r>
            <a:r>
              <a:rPr lang="en-US" dirty="0"/>
              <a:t>). </a:t>
            </a:r>
          </a:p>
        </p:txBody>
      </p:sp>
      <p:graphicFrame>
        <p:nvGraphicFramePr>
          <p:cNvPr id="4" name="Table 4">
            <a:extLst>
              <a:ext uri="{FF2B5EF4-FFF2-40B4-BE49-F238E27FC236}">
                <a16:creationId xmlns:a16="http://schemas.microsoft.com/office/drawing/2014/main" id="{48B76977-7459-4612-95E3-55538181B2D3}"/>
              </a:ext>
            </a:extLst>
          </p:cNvPr>
          <p:cNvGraphicFramePr>
            <a:graphicFrameLocks noGrp="1"/>
          </p:cNvGraphicFramePr>
          <p:nvPr/>
        </p:nvGraphicFramePr>
        <p:xfrm>
          <a:off x="6660446" y="1440180"/>
          <a:ext cx="4792132" cy="1920240"/>
        </p:xfrm>
        <a:graphic>
          <a:graphicData uri="http://schemas.openxmlformats.org/drawingml/2006/table">
            <a:tbl>
              <a:tblPr firstRow="1" bandRow="1">
                <a:tableStyleId>{5C22544A-7EE6-4342-B048-85BDC9FD1C3A}</a:tableStyleId>
              </a:tblPr>
              <a:tblGrid>
                <a:gridCol w="1611096">
                  <a:extLst>
                    <a:ext uri="{9D8B030D-6E8A-4147-A177-3AD203B41FA5}">
                      <a16:colId xmlns:a16="http://schemas.microsoft.com/office/drawing/2014/main" val="1537132686"/>
                    </a:ext>
                  </a:extLst>
                </a:gridCol>
                <a:gridCol w="1628738">
                  <a:extLst>
                    <a:ext uri="{9D8B030D-6E8A-4147-A177-3AD203B41FA5}">
                      <a16:colId xmlns:a16="http://schemas.microsoft.com/office/drawing/2014/main" val="3128004197"/>
                    </a:ext>
                  </a:extLst>
                </a:gridCol>
                <a:gridCol w="1552298">
                  <a:extLst>
                    <a:ext uri="{9D8B030D-6E8A-4147-A177-3AD203B41FA5}">
                      <a16:colId xmlns:a16="http://schemas.microsoft.com/office/drawing/2014/main" val="340445986"/>
                    </a:ext>
                  </a:extLst>
                </a:gridCol>
              </a:tblGrid>
              <a:tr h="370840">
                <a:tc>
                  <a:txBody>
                    <a:bodyPr/>
                    <a:lstStyle/>
                    <a:p>
                      <a:endParaRPr lang="en-US"/>
                    </a:p>
                  </a:txBody>
                  <a:tcPr/>
                </a:tc>
                <a:tc>
                  <a:txBody>
                    <a:bodyPr/>
                    <a:lstStyle/>
                    <a:p>
                      <a:r>
                        <a:rPr lang="en-US" dirty="0"/>
                        <a:t>Actually Quits (True)</a:t>
                      </a:r>
                    </a:p>
                  </a:txBody>
                  <a:tcPr/>
                </a:tc>
                <a:tc>
                  <a:txBody>
                    <a:bodyPr/>
                    <a:lstStyle/>
                    <a:p>
                      <a:r>
                        <a:rPr lang="en-US" dirty="0"/>
                        <a:t>Actually Stays (False)</a:t>
                      </a:r>
                    </a:p>
                  </a:txBody>
                  <a:tcPr/>
                </a:tc>
                <a:extLst>
                  <a:ext uri="{0D108BD9-81ED-4DB2-BD59-A6C34878D82A}">
                    <a16:rowId xmlns:a16="http://schemas.microsoft.com/office/drawing/2014/main" val="151212993"/>
                  </a:ext>
                </a:extLst>
              </a:tr>
              <a:tr h="370840">
                <a:tc>
                  <a:txBody>
                    <a:bodyPr/>
                    <a:lstStyle/>
                    <a:p>
                      <a:r>
                        <a:rPr lang="en-US" dirty="0"/>
                        <a:t>Predicted will quit (True)</a:t>
                      </a:r>
                    </a:p>
                  </a:txBody>
                  <a:tcPr/>
                </a:tc>
                <a:tc>
                  <a:txBody>
                    <a:bodyPr/>
                    <a:lstStyle/>
                    <a:p>
                      <a:pPr algn="ctr"/>
                      <a:r>
                        <a:rPr lang="en-US" dirty="0"/>
                        <a:t>0</a:t>
                      </a:r>
                    </a:p>
                  </a:txBody>
                  <a:tcPr anchor="ctr"/>
                </a:tc>
                <a:tc>
                  <a:txBody>
                    <a:bodyPr/>
                    <a:lstStyle/>
                    <a:p>
                      <a:pPr algn="ctr"/>
                      <a:r>
                        <a:rPr lang="en-US" dirty="0"/>
                        <a:t>1</a:t>
                      </a:r>
                    </a:p>
                  </a:txBody>
                  <a:tcPr anchor="ctr"/>
                </a:tc>
                <a:extLst>
                  <a:ext uri="{0D108BD9-81ED-4DB2-BD59-A6C34878D82A}">
                    <a16:rowId xmlns:a16="http://schemas.microsoft.com/office/drawing/2014/main" val="2754122203"/>
                  </a:ext>
                </a:extLst>
              </a:tr>
              <a:tr h="370840">
                <a:tc>
                  <a:txBody>
                    <a:bodyPr/>
                    <a:lstStyle/>
                    <a:p>
                      <a:r>
                        <a:rPr lang="en-US" dirty="0"/>
                        <a:t>Predicted will stay (False)</a:t>
                      </a:r>
                    </a:p>
                  </a:txBody>
                  <a:tcPr/>
                </a:tc>
                <a:tc>
                  <a:txBody>
                    <a:bodyPr/>
                    <a:lstStyle/>
                    <a:p>
                      <a:pPr algn="ctr"/>
                      <a:r>
                        <a:rPr lang="en-US" dirty="0"/>
                        <a:t>1</a:t>
                      </a:r>
                    </a:p>
                  </a:txBody>
                  <a:tcPr anchor="ctr"/>
                </a:tc>
                <a:tc>
                  <a:txBody>
                    <a:bodyPr/>
                    <a:lstStyle/>
                    <a:p>
                      <a:pPr algn="ctr"/>
                      <a:r>
                        <a:rPr lang="en-US" dirty="0"/>
                        <a:t>98</a:t>
                      </a:r>
                    </a:p>
                  </a:txBody>
                  <a:tcPr anchor="ctr"/>
                </a:tc>
                <a:extLst>
                  <a:ext uri="{0D108BD9-81ED-4DB2-BD59-A6C34878D82A}">
                    <a16:rowId xmlns:a16="http://schemas.microsoft.com/office/drawing/2014/main" val="3070146140"/>
                  </a:ext>
                </a:extLst>
              </a:tr>
            </a:tbl>
          </a:graphicData>
        </a:graphic>
      </p:graphicFrame>
    </p:spTree>
    <p:extLst>
      <p:ext uri="{BB962C8B-B14F-4D97-AF65-F5344CB8AC3E}">
        <p14:creationId xmlns:p14="http://schemas.microsoft.com/office/powerpoint/2010/main" val="818845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1773-ADA8-47B1-9921-F66E13EADCD8}"/>
              </a:ext>
            </a:extLst>
          </p:cNvPr>
          <p:cNvSpPr>
            <a:spLocks noGrp="1"/>
          </p:cNvSpPr>
          <p:nvPr>
            <p:ph type="title"/>
          </p:nvPr>
        </p:nvSpPr>
        <p:spPr/>
        <p:txBody>
          <a:bodyPr/>
          <a:lstStyle/>
          <a:p>
            <a:r>
              <a:rPr lang="en-US" dirty="0"/>
              <a:t>Confusion Matrix</a:t>
            </a:r>
          </a:p>
        </p:txBody>
      </p:sp>
      <p:sp>
        <p:nvSpPr>
          <p:cNvPr id="3" name="Content Placeholder 2">
            <a:extLst>
              <a:ext uri="{FF2B5EF4-FFF2-40B4-BE49-F238E27FC236}">
                <a16:creationId xmlns:a16="http://schemas.microsoft.com/office/drawing/2014/main" id="{50326245-A600-43D8-A619-0CDEC3FF447D}"/>
              </a:ext>
            </a:extLst>
          </p:cNvPr>
          <p:cNvSpPr>
            <a:spLocks noGrp="1"/>
          </p:cNvSpPr>
          <p:nvPr>
            <p:ph sz="quarter" idx="10"/>
          </p:nvPr>
        </p:nvSpPr>
        <p:spPr>
          <a:xfrm>
            <a:off x="521206" y="1440180"/>
            <a:ext cx="10711238" cy="3972842"/>
          </a:xfrm>
        </p:spPr>
        <p:txBody>
          <a:bodyPr>
            <a:normAutofit/>
          </a:bodyPr>
          <a:lstStyle/>
          <a:p>
            <a:r>
              <a:rPr lang="en-US" dirty="0"/>
              <a:t>From the confusion matrix, we can derive all sorts of useful metrics beyond just accuracy. </a:t>
            </a:r>
          </a:p>
          <a:p>
            <a:r>
              <a:rPr lang="en-US" dirty="0"/>
              <a:t>We can easily see that </a:t>
            </a:r>
            <a:r>
              <a:rPr lang="en-US" b="1" dirty="0">
                <a:solidFill>
                  <a:srgbClr val="FF0000"/>
                </a:solidFill>
              </a:rPr>
              <a:t>precision</a:t>
            </a:r>
            <a:r>
              <a:rPr lang="en-US" dirty="0"/>
              <a:t> (how accurate positive predictions were) and </a:t>
            </a:r>
            <a:r>
              <a:rPr lang="en-US" b="1" dirty="0">
                <a:solidFill>
                  <a:srgbClr val="FF0000"/>
                </a:solidFill>
              </a:rPr>
              <a:t>sensitivity</a:t>
            </a:r>
            <a:r>
              <a:rPr lang="en-US" dirty="0"/>
              <a:t> (rate of identified positives) are 0, meaning this machine learning model fails entirely at positive predictions.</a:t>
            </a:r>
          </a:p>
          <a:p>
            <a:endParaRPr lang="en-US"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48B76977-7459-4612-95E3-55538181B2D3}"/>
                  </a:ext>
                </a:extLst>
              </p:cNvPr>
              <p:cNvGraphicFramePr>
                <a:graphicFrameLocks noGrp="1"/>
              </p:cNvGraphicFramePr>
              <p:nvPr/>
            </p:nvGraphicFramePr>
            <p:xfrm>
              <a:off x="521206" y="3426601"/>
              <a:ext cx="8113887" cy="3068732"/>
            </p:xfrm>
            <a:graphic>
              <a:graphicData uri="http://schemas.openxmlformats.org/drawingml/2006/table">
                <a:tbl>
                  <a:tblPr firstRow="1" bandRow="1">
                    <a:tableStyleId>{5C22544A-7EE6-4342-B048-85BDC9FD1C3A}</a:tableStyleId>
                  </a:tblPr>
                  <a:tblGrid>
                    <a:gridCol w="1308691">
                      <a:extLst>
                        <a:ext uri="{9D8B030D-6E8A-4147-A177-3AD203B41FA5}">
                          <a16:colId xmlns:a16="http://schemas.microsoft.com/office/drawing/2014/main" val="1537132686"/>
                        </a:ext>
                      </a:extLst>
                    </a:gridCol>
                    <a:gridCol w="1712077">
                      <a:extLst>
                        <a:ext uri="{9D8B030D-6E8A-4147-A177-3AD203B41FA5}">
                          <a16:colId xmlns:a16="http://schemas.microsoft.com/office/drawing/2014/main" val="3128004197"/>
                        </a:ext>
                      </a:extLst>
                    </a:gridCol>
                    <a:gridCol w="2518845">
                      <a:extLst>
                        <a:ext uri="{9D8B030D-6E8A-4147-A177-3AD203B41FA5}">
                          <a16:colId xmlns:a16="http://schemas.microsoft.com/office/drawing/2014/main" val="340445986"/>
                        </a:ext>
                      </a:extLst>
                    </a:gridCol>
                    <a:gridCol w="2574274">
                      <a:extLst>
                        <a:ext uri="{9D8B030D-6E8A-4147-A177-3AD203B41FA5}">
                          <a16:colId xmlns:a16="http://schemas.microsoft.com/office/drawing/2014/main" val="293816187"/>
                        </a:ext>
                      </a:extLst>
                    </a:gridCol>
                  </a:tblGrid>
                  <a:tr h="348641">
                    <a:tc>
                      <a:txBody>
                        <a:bodyPr/>
                        <a:lstStyle/>
                        <a:p>
                          <a:endParaRPr lang="en-US"/>
                        </a:p>
                      </a:txBody>
                      <a:tcPr/>
                    </a:tc>
                    <a:tc>
                      <a:txBody>
                        <a:bodyPr/>
                        <a:lstStyle/>
                        <a:p>
                          <a:r>
                            <a:rPr lang="en-US" dirty="0"/>
                            <a:t>Actually Quits </a:t>
                          </a:r>
                        </a:p>
                      </a:txBody>
                      <a:tcPr/>
                    </a:tc>
                    <a:tc>
                      <a:txBody>
                        <a:bodyPr/>
                        <a:lstStyle/>
                        <a:p>
                          <a:r>
                            <a:rPr lang="en-US" dirty="0"/>
                            <a:t>Actually Stays</a:t>
                          </a:r>
                        </a:p>
                      </a:txBody>
                      <a:tcPr/>
                    </a:tc>
                    <a:tc>
                      <a:txBody>
                        <a:bodyPr/>
                        <a:lstStyle/>
                        <a:p>
                          <a:endParaRPr lang="en-US" dirty="0"/>
                        </a:p>
                      </a:txBody>
                      <a:tcPr/>
                    </a:tc>
                    <a:extLst>
                      <a:ext uri="{0D108BD9-81ED-4DB2-BD59-A6C34878D82A}">
                        <a16:rowId xmlns:a16="http://schemas.microsoft.com/office/drawing/2014/main" val="151212993"/>
                      </a:ext>
                    </a:extLst>
                  </a:tr>
                  <a:tr h="697350">
                    <a:tc>
                      <a:txBody>
                        <a:bodyPr/>
                        <a:lstStyle/>
                        <a:p>
                          <a:r>
                            <a:rPr lang="en-US" dirty="0"/>
                            <a:t>Predicted will quit </a:t>
                          </a:r>
                        </a:p>
                      </a:txBody>
                      <a:tcPr/>
                    </a:tc>
                    <a:tc>
                      <a:txBody>
                        <a:bodyPr/>
                        <a:lstStyle/>
                        <a:p>
                          <a:pPr algn="ctr"/>
                          <a:r>
                            <a:rPr lang="en-US" dirty="0"/>
                            <a:t>0 (TP)</a:t>
                          </a:r>
                        </a:p>
                      </a:txBody>
                      <a:tcPr anchor="ctr"/>
                    </a:tc>
                    <a:tc>
                      <a:txBody>
                        <a:bodyPr/>
                        <a:lstStyle/>
                        <a:p>
                          <a:pPr algn="ctr"/>
                          <a:r>
                            <a:rPr lang="en-US" dirty="0"/>
                            <a:t>1 (FN)</a:t>
                          </a:r>
                        </a:p>
                      </a:txBody>
                      <a:tcPr anchor="ctr"/>
                    </a:tc>
                    <a:tc>
                      <a:txBody>
                        <a:bodyPr/>
                        <a:lstStyle/>
                        <a:p>
                          <a:pPr algn="ctr"/>
                          <a:r>
                            <a:rPr lang="en-US" sz="1400" b="1" dirty="0"/>
                            <a:t>Sensitivity</a:t>
                          </a:r>
                        </a:p>
                        <a:p>
                          <a:pPr algn="ctr"/>
                          <a:endParaRPr lang="en-US" sz="1200" b="1" dirty="0"/>
                        </a:p>
                        <a:p>
                          <a:pPr algn="ctr"/>
                          <a14:m>
                            <m:oMath xmlns:m="http://schemas.openxmlformats.org/officeDocument/2006/math">
                              <m:f>
                                <m:fPr>
                                  <m:ctrlPr>
                                    <a:rPr lang="en-US" sz="1400" i="1" smtClean="0">
                                      <a:latin typeface="Cambria Math" panose="02040503050406030204" pitchFamily="18" charset="0"/>
                                    </a:rPr>
                                  </m:ctrlPr>
                                </m:fPr>
                                <m:num>
                                  <m:r>
                                    <a:rPr lang="en-US" sz="1400" b="0" i="1" smtClean="0">
                                      <a:latin typeface="Cambria Math" panose="02040503050406030204" pitchFamily="18" charset="0"/>
                                    </a:rPr>
                                    <m:t>𝑇𝑃</m:t>
                                  </m:r>
                                </m:num>
                                <m:den>
                                  <m:r>
                                    <a:rPr lang="en-US" sz="1400" b="0" i="1" smtClean="0">
                                      <a:latin typeface="Cambria Math" panose="02040503050406030204" pitchFamily="18" charset="0"/>
                                    </a:rPr>
                                    <m:t>𝑇𝑃</m:t>
                                  </m:r>
                                  <m:r>
                                    <a:rPr lang="en-US" sz="1400" b="0" i="1" smtClean="0">
                                      <a:latin typeface="Cambria Math" panose="02040503050406030204" pitchFamily="18" charset="0"/>
                                    </a:rPr>
                                    <m:t>+</m:t>
                                  </m:r>
                                  <m:r>
                                    <a:rPr lang="en-US" sz="1400" b="0" i="1" smtClean="0">
                                      <a:latin typeface="Cambria Math" panose="02040503050406030204" pitchFamily="18" charset="0"/>
                                    </a:rPr>
                                    <m:t>𝐹𝑁</m:t>
                                  </m:r>
                                </m:den>
                              </m:f>
                            </m:oMath>
                          </a14:m>
                          <a:r>
                            <a:rPr lang="en-US" sz="1400" dirty="0"/>
                            <a:t> =</a:t>
                          </a:r>
                          <a:r>
                            <a:rPr lang="en-US" sz="1400" baseline="0" dirty="0"/>
                            <a:t> </a:t>
                          </a:r>
                          <a14:m>
                            <m:oMath xmlns:m="http://schemas.openxmlformats.org/officeDocument/2006/math">
                              <m:f>
                                <m:fPr>
                                  <m:ctrlPr>
                                    <a:rPr lang="en-US" sz="1400" i="1" baseline="0" smtClean="0">
                                      <a:latin typeface="Cambria Math" panose="02040503050406030204" pitchFamily="18" charset="0"/>
                                    </a:rPr>
                                  </m:ctrlPr>
                                </m:fPr>
                                <m:num>
                                  <m:r>
                                    <a:rPr lang="en-US" sz="1400" b="0" i="1" baseline="0" smtClean="0">
                                      <a:latin typeface="Cambria Math" panose="02040503050406030204" pitchFamily="18" charset="0"/>
                                    </a:rPr>
                                    <m:t>0</m:t>
                                  </m:r>
                                </m:num>
                                <m:den>
                                  <m:r>
                                    <a:rPr lang="en-US" sz="1400" b="0" i="1" baseline="0" smtClean="0">
                                      <a:latin typeface="Cambria Math" panose="02040503050406030204" pitchFamily="18" charset="0"/>
                                    </a:rPr>
                                    <m:t>0+1</m:t>
                                  </m:r>
                                </m:den>
                              </m:f>
                              <m:r>
                                <a:rPr lang="en-US" sz="1400" b="0" i="1" baseline="0" smtClean="0">
                                  <a:latin typeface="Cambria Math" panose="02040503050406030204" pitchFamily="18" charset="0"/>
                                </a:rPr>
                                <m:t>=0</m:t>
                              </m:r>
                            </m:oMath>
                          </a14:m>
                          <a:endParaRPr lang="en-US" dirty="0"/>
                        </a:p>
                      </a:txBody>
                      <a:tcPr anchor="ctr"/>
                    </a:tc>
                    <a:extLst>
                      <a:ext uri="{0D108BD9-81ED-4DB2-BD59-A6C34878D82A}">
                        <a16:rowId xmlns:a16="http://schemas.microsoft.com/office/drawing/2014/main" val="2754122203"/>
                      </a:ext>
                    </a:extLst>
                  </a:tr>
                  <a:tr h="755567">
                    <a:tc>
                      <a:txBody>
                        <a:bodyPr/>
                        <a:lstStyle/>
                        <a:p>
                          <a:r>
                            <a:rPr lang="en-US" dirty="0"/>
                            <a:t>Predicted will stay</a:t>
                          </a:r>
                        </a:p>
                      </a:txBody>
                      <a:tcPr/>
                    </a:tc>
                    <a:tc>
                      <a:txBody>
                        <a:bodyPr/>
                        <a:lstStyle/>
                        <a:p>
                          <a:pPr algn="ctr"/>
                          <a:r>
                            <a:rPr lang="en-US" dirty="0"/>
                            <a:t>1 (FP)</a:t>
                          </a:r>
                        </a:p>
                      </a:txBody>
                      <a:tcPr anchor="ctr"/>
                    </a:tc>
                    <a:tc>
                      <a:txBody>
                        <a:bodyPr/>
                        <a:lstStyle/>
                        <a:p>
                          <a:pPr algn="ctr"/>
                          <a:r>
                            <a:rPr lang="en-US" dirty="0"/>
                            <a:t>98 (TN)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mn-lt"/>
                              <a:ea typeface="+mn-ea"/>
                              <a:cs typeface="+mn-cs"/>
                            </a:rPr>
                            <a:t>Specificity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𝑇𝑁</m:t>
                                  </m:r>
                                </m:num>
                                <m:den>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𝑇𝑁</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𝐹𝑃</m:t>
                                  </m:r>
                                </m:den>
                              </m:f>
                            </m:oMath>
                          </a14:m>
                          <a:r>
                            <a:rPr kumimoji="0" lang="en-US" sz="1400" b="0" i="0" u="none" strike="noStrike" kern="1200" cap="none" spc="0" normalizeH="0" baseline="0" noProof="0" dirty="0">
                              <a:ln>
                                <a:noFill/>
                              </a:ln>
                              <a:solidFill>
                                <a:prstClr val="black"/>
                              </a:solidFill>
                              <a:effectLst/>
                              <a:uLnTx/>
                              <a:uFillTx/>
                              <a:latin typeface="+mn-lt"/>
                              <a:ea typeface="+mn-ea"/>
                              <a:cs typeface="+mn-cs"/>
                            </a:rPr>
                            <a:t> = </a:t>
                          </a:r>
                          <a14:m>
                            <m:oMath xmlns:m="http://schemas.openxmlformats.org/officeDocument/2006/math">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98</m:t>
                                  </m:r>
                                </m:num>
                                <m:den>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98+1</m:t>
                                  </m:r>
                                </m:den>
                              </m:f>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=.989</m:t>
                              </m:r>
                            </m:oMath>
                          </a14:m>
                          <a:endParaRPr lang="en-US" dirty="0"/>
                        </a:p>
                      </a:txBody>
                      <a:tcPr anchor="ctr"/>
                    </a:tc>
                    <a:extLst>
                      <a:ext uri="{0D108BD9-81ED-4DB2-BD59-A6C34878D82A}">
                        <a16:rowId xmlns:a16="http://schemas.microsoft.com/office/drawing/2014/main" val="3070146140"/>
                      </a:ext>
                    </a:extLst>
                  </a:tr>
                  <a:tr h="1121441">
                    <a:tc>
                      <a:txBody>
                        <a:bodyPr/>
                        <a:lstStyle/>
                        <a:p>
                          <a:pPr marL="0" algn="ctr" defTabSz="914400" rtl="0" eaLnBrk="1" latinLnBrk="0" hangingPunct="1"/>
                          <a:endParaRPr lang="en-US" sz="1400" b="1" kern="1200" dirty="0">
                            <a:solidFill>
                              <a:schemeClr val="dk1"/>
                            </a:solidFill>
                            <a:latin typeface="+mn-lt"/>
                            <a:ea typeface="+mn-ea"/>
                            <a:cs typeface="+mn-cs"/>
                          </a:endParaRPr>
                        </a:p>
                      </a:txBody>
                      <a:tcPr/>
                    </a:tc>
                    <a:tc>
                      <a:txBody>
                        <a:bodyPr/>
                        <a:lstStyle/>
                        <a:p>
                          <a:pPr marL="0" algn="ctr" defTabSz="914400" rtl="0" eaLnBrk="1" latinLnBrk="0" hangingPunct="1"/>
                          <a:r>
                            <a:rPr lang="en-US" sz="1400" b="1" kern="1200" dirty="0">
                              <a:solidFill>
                                <a:schemeClr val="dk1"/>
                              </a:solidFill>
                              <a:latin typeface="+mn-lt"/>
                              <a:ea typeface="+mn-ea"/>
                              <a:cs typeface="+mn-cs"/>
                            </a:rPr>
                            <a:t>Precision</a:t>
                          </a:r>
                        </a:p>
                        <a:p>
                          <a:pPr marL="0" algn="ctr" defTabSz="914400" rtl="0" eaLnBrk="1" latinLnBrk="0" hangingPunct="1"/>
                          <a:endParaRPr lang="en-US" sz="1400" b="1" kern="1200" dirty="0">
                            <a:solidFill>
                              <a:schemeClr val="dk1"/>
                            </a:solidFill>
                            <a:latin typeface="+mn-lt"/>
                            <a:ea typeface="+mn-ea"/>
                            <a:cs typeface="+mn-cs"/>
                          </a:endParaRPr>
                        </a:p>
                        <a:p>
                          <a:pPr marL="0" algn="ctr" defTabSz="914400" rtl="0" eaLnBrk="1" latinLnBrk="0" hangingPunct="1"/>
                          <a14:m>
                            <m:oMath xmlns:m="http://schemas.openxmlformats.org/officeDocument/2006/math">
                              <m:f>
                                <m:fPr>
                                  <m:ctrlPr>
                                    <a:rPr lang="en-US" sz="1400" b="1" i="1" kern="1200" smtClean="0">
                                      <a:solidFill>
                                        <a:schemeClr val="dk1"/>
                                      </a:solidFill>
                                      <a:latin typeface="Cambria Math" panose="02040503050406030204" pitchFamily="18" charset="0"/>
                                      <a:ea typeface="+mn-ea"/>
                                      <a:cs typeface="+mn-cs"/>
                                    </a:rPr>
                                  </m:ctrlPr>
                                </m:fPr>
                                <m:num>
                                  <m:r>
                                    <a:rPr lang="en-US" sz="1400" b="1" kern="1200" smtClean="0">
                                      <a:solidFill>
                                        <a:schemeClr val="dk1"/>
                                      </a:solidFill>
                                      <a:latin typeface="Cambria Math" panose="02040503050406030204" pitchFamily="18" charset="0"/>
                                      <a:ea typeface="+mn-ea"/>
                                      <a:cs typeface="+mn-cs"/>
                                    </a:rPr>
                                    <m:t>𝑇𝑃</m:t>
                                  </m:r>
                                </m:num>
                                <m:den>
                                  <m:r>
                                    <a:rPr lang="en-US" sz="1400" b="1" kern="1200" smtClean="0">
                                      <a:solidFill>
                                        <a:schemeClr val="dk1"/>
                                      </a:solidFill>
                                      <a:latin typeface="Cambria Math" panose="02040503050406030204" pitchFamily="18" charset="0"/>
                                      <a:ea typeface="+mn-ea"/>
                                      <a:cs typeface="+mn-cs"/>
                                    </a:rPr>
                                    <m:t>𝑇𝑃</m:t>
                                  </m:r>
                                  <m:r>
                                    <a:rPr lang="en-US" sz="1400" b="1" kern="1200" smtClean="0">
                                      <a:solidFill>
                                        <a:schemeClr val="dk1"/>
                                      </a:solidFill>
                                      <a:latin typeface="Cambria Math" panose="02040503050406030204" pitchFamily="18" charset="0"/>
                                      <a:ea typeface="+mn-ea"/>
                                      <a:cs typeface="+mn-cs"/>
                                    </a:rPr>
                                    <m:t>+</m:t>
                                  </m:r>
                                  <m:r>
                                    <a:rPr lang="en-US" sz="1400" b="1" kern="1200" smtClean="0">
                                      <a:solidFill>
                                        <a:schemeClr val="dk1"/>
                                      </a:solidFill>
                                      <a:latin typeface="Cambria Math" panose="02040503050406030204" pitchFamily="18" charset="0"/>
                                      <a:ea typeface="+mn-ea"/>
                                      <a:cs typeface="+mn-cs"/>
                                    </a:rPr>
                                    <m:t>𝐹𝑃</m:t>
                                  </m:r>
                                </m:den>
                              </m:f>
                            </m:oMath>
                          </a14:m>
                          <a:r>
                            <a:rPr lang="en-US" sz="1400" b="1" kern="1200" dirty="0">
                              <a:solidFill>
                                <a:schemeClr val="dk1"/>
                              </a:solidFill>
                              <a:latin typeface="+mn-lt"/>
                              <a:ea typeface="+mn-ea"/>
                              <a:cs typeface="+mn-cs"/>
                            </a:rPr>
                            <a:t> = </a:t>
                          </a:r>
                          <a14:m>
                            <m:oMath xmlns:m="http://schemas.openxmlformats.org/officeDocument/2006/math">
                              <m:f>
                                <m:fPr>
                                  <m:ctrlPr>
                                    <a:rPr lang="en-US" sz="1400" b="1" i="1" kern="1200" smtClean="0">
                                      <a:solidFill>
                                        <a:schemeClr val="dk1"/>
                                      </a:solidFill>
                                      <a:latin typeface="Cambria Math" panose="02040503050406030204" pitchFamily="18" charset="0"/>
                                      <a:ea typeface="+mn-ea"/>
                                      <a:cs typeface="+mn-cs"/>
                                    </a:rPr>
                                  </m:ctrlPr>
                                </m:fPr>
                                <m:num>
                                  <m:r>
                                    <a:rPr lang="en-US" sz="1400" b="1" kern="1200" smtClean="0">
                                      <a:solidFill>
                                        <a:schemeClr val="dk1"/>
                                      </a:solidFill>
                                      <a:latin typeface="Cambria Math" panose="02040503050406030204" pitchFamily="18" charset="0"/>
                                      <a:ea typeface="+mn-ea"/>
                                      <a:cs typeface="+mn-cs"/>
                                    </a:rPr>
                                    <m:t>0</m:t>
                                  </m:r>
                                </m:num>
                                <m:den>
                                  <m:r>
                                    <a:rPr lang="en-US" sz="1400" b="1" kern="1200" smtClean="0">
                                      <a:solidFill>
                                        <a:schemeClr val="dk1"/>
                                      </a:solidFill>
                                      <a:latin typeface="Cambria Math" panose="02040503050406030204" pitchFamily="18" charset="0"/>
                                      <a:ea typeface="+mn-ea"/>
                                      <a:cs typeface="+mn-cs"/>
                                    </a:rPr>
                                    <m:t>0+1</m:t>
                                  </m:r>
                                </m:den>
                              </m:f>
                            </m:oMath>
                          </a14:m>
                          <a:r>
                            <a:rPr lang="en-US" sz="1400" b="1" kern="1200" dirty="0">
                              <a:solidFill>
                                <a:schemeClr val="dk1"/>
                              </a:solidFill>
                              <a:latin typeface="+mn-lt"/>
                              <a:ea typeface="+mn-ea"/>
                              <a:cs typeface="+mn-cs"/>
                            </a:rPr>
                            <a:t> </a:t>
                          </a:r>
                          <a:r>
                            <a:rPr lang="en-US" sz="1400" b="0" kern="1200" dirty="0">
                              <a:solidFill>
                                <a:schemeClr val="dk1"/>
                              </a:solidFill>
                              <a:latin typeface="+mn-lt"/>
                              <a:ea typeface="+mn-ea"/>
                              <a:cs typeface="+mn-cs"/>
                            </a:rPr>
                            <a:t>= 0</a:t>
                          </a:r>
                        </a:p>
                        <a:p>
                          <a:pPr marL="0" algn="ctr" defTabSz="914400" rtl="0" eaLnBrk="1" latinLnBrk="0" hangingPunct="1"/>
                          <a:endParaRPr lang="en-US" sz="1400" b="1" kern="1200" dirty="0">
                            <a:solidFill>
                              <a:schemeClr val="dk1"/>
                            </a:solidFill>
                            <a:latin typeface="+mn-lt"/>
                            <a:ea typeface="+mn-ea"/>
                            <a:cs typeface="+mn-cs"/>
                          </a:endParaRPr>
                        </a:p>
                      </a:txBody>
                      <a:tcPr anchor="ctr"/>
                    </a:tc>
                    <a:tc>
                      <a:txBody>
                        <a:bodyPr/>
                        <a:lstStyle/>
                        <a:p>
                          <a:pPr algn="ctr"/>
                          <a:r>
                            <a:rPr lang="en-US" sz="1400" b="1" dirty="0"/>
                            <a:t>Negative Predicted Value</a:t>
                          </a:r>
                        </a:p>
                        <a:p>
                          <a:pPr algn="ctr"/>
                          <a:endParaRPr lang="en-US" sz="1800" b="1" dirty="0"/>
                        </a:p>
                        <a:p>
                          <a:pPr algn="ctr"/>
                          <a14:m>
                            <m:oMath xmlns:m="http://schemas.openxmlformats.org/officeDocument/2006/math">
                              <m:f>
                                <m:fPr>
                                  <m:ctrlPr>
                                    <a:rPr lang="en-US" sz="1400" i="1" smtClean="0">
                                      <a:latin typeface="Cambria Math" panose="02040503050406030204" pitchFamily="18" charset="0"/>
                                    </a:rPr>
                                  </m:ctrlPr>
                                </m:fPr>
                                <m:num>
                                  <m:r>
                                    <a:rPr lang="en-US" sz="1400" b="0" i="1" smtClean="0">
                                      <a:latin typeface="Cambria Math" panose="02040503050406030204" pitchFamily="18" charset="0"/>
                                    </a:rPr>
                                    <m:t>𝑇𝑁</m:t>
                                  </m:r>
                                </m:num>
                                <m:den>
                                  <m:r>
                                    <a:rPr lang="en-US" sz="1400" b="0" i="1" smtClean="0">
                                      <a:latin typeface="Cambria Math" panose="02040503050406030204" pitchFamily="18" charset="0"/>
                                    </a:rPr>
                                    <m:t>𝑇𝑁</m:t>
                                  </m:r>
                                  <m:r>
                                    <a:rPr lang="en-US" sz="1400" b="0" i="1" smtClean="0">
                                      <a:latin typeface="Cambria Math" panose="02040503050406030204" pitchFamily="18" charset="0"/>
                                    </a:rPr>
                                    <m:t>+</m:t>
                                  </m:r>
                                  <m:r>
                                    <a:rPr lang="en-US" sz="1400" b="0" i="1" smtClean="0">
                                      <a:latin typeface="Cambria Math" panose="02040503050406030204" pitchFamily="18" charset="0"/>
                                    </a:rPr>
                                    <m:t>𝐹𝑁</m:t>
                                  </m:r>
                                </m:den>
                              </m:f>
                            </m:oMath>
                          </a14:m>
                          <a:r>
                            <a:rPr lang="en-US" sz="1400" dirty="0"/>
                            <a:t> =</a:t>
                          </a:r>
                          <a:r>
                            <a:rPr lang="en-US" sz="1400" baseline="0" dirty="0"/>
                            <a:t> </a:t>
                          </a:r>
                          <a14:m>
                            <m:oMath xmlns:m="http://schemas.openxmlformats.org/officeDocument/2006/math">
                              <m:f>
                                <m:fPr>
                                  <m:ctrlPr>
                                    <a:rPr lang="en-US" sz="1400" i="1" baseline="0" smtClean="0">
                                      <a:latin typeface="Cambria Math" panose="02040503050406030204" pitchFamily="18" charset="0"/>
                                    </a:rPr>
                                  </m:ctrlPr>
                                </m:fPr>
                                <m:num>
                                  <m:r>
                                    <a:rPr lang="en-US" sz="1400" b="0" i="1" baseline="0" smtClean="0">
                                      <a:latin typeface="Cambria Math" panose="02040503050406030204" pitchFamily="18" charset="0"/>
                                    </a:rPr>
                                    <m:t>98</m:t>
                                  </m:r>
                                </m:num>
                                <m:den>
                                  <m:r>
                                    <a:rPr lang="en-US" sz="1400" b="0" i="1" baseline="0" smtClean="0">
                                      <a:latin typeface="Cambria Math" panose="02040503050406030204" pitchFamily="18" charset="0"/>
                                    </a:rPr>
                                    <m:t>98+1</m:t>
                                  </m:r>
                                </m:den>
                              </m:f>
                              <m:r>
                                <a:rPr lang="en-US" sz="1400" b="0" i="1" baseline="0" smtClean="0">
                                  <a:latin typeface="Cambria Math" panose="02040503050406030204" pitchFamily="18" charset="0"/>
                                </a:rPr>
                                <m:t>= .989</m:t>
                              </m:r>
                            </m:oMath>
                          </a14:m>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mn-lt"/>
                              <a:ea typeface="+mn-ea"/>
                              <a:cs typeface="+mn-cs"/>
                            </a:rPr>
                            <a:t>Accuracy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𝑇𝑃</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𝑇𝑁</m:t>
                                  </m:r>
                                </m:num>
                                <m:den>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𝑇𝑃</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𝑇𝑁</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𝐹𝑃</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𝐹𝑁</m:t>
                                  </m:r>
                                </m:den>
                              </m:f>
                            </m:oMath>
                          </a14:m>
                          <a:r>
                            <a:rPr kumimoji="0" lang="en-US" sz="1400" b="0" i="0" u="none" strike="noStrike" kern="1200" cap="none" spc="0" normalizeH="0" baseline="0" noProof="0" dirty="0">
                              <a:ln>
                                <a:noFill/>
                              </a:ln>
                              <a:solidFill>
                                <a:prstClr val="black"/>
                              </a:solidFill>
                              <a:effectLst/>
                              <a:uLnTx/>
                              <a:uFillTx/>
                              <a:latin typeface="+mn-lt"/>
                              <a:ea typeface="+mn-ea"/>
                              <a:cs typeface="+mn-cs"/>
                            </a:rPr>
                            <a:t> = </a:t>
                          </a:r>
                          <a14:m>
                            <m:oMath xmlns:m="http://schemas.openxmlformats.org/officeDocument/2006/math">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98+0</m:t>
                                  </m:r>
                                </m:num>
                                <m:den>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0+98+1+1</m:t>
                                  </m:r>
                                </m:den>
                              </m:f>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=.98</m:t>
                              </m:r>
                            </m:oMath>
                          </a14:m>
                          <a:endParaRPr lang="en-US" dirty="0"/>
                        </a:p>
                      </a:txBody>
                      <a:tcPr/>
                    </a:tc>
                    <a:extLst>
                      <a:ext uri="{0D108BD9-81ED-4DB2-BD59-A6C34878D82A}">
                        <a16:rowId xmlns:a16="http://schemas.microsoft.com/office/drawing/2014/main" val="1770421499"/>
                      </a:ext>
                    </a:extLst>
                  </a:tr>
                </a:tbl>
              </a:graphicData>
            </a:graphic>
          </p:graphicFrame>
        </mc:Choice>
        <mc:Fallback xmlns="">
          <p:graphicFrame>
            <p:nvGraphicFramePr>
              <p:cNvPr id="4" name="Table 4">
                <a:extLst>
                  <a:ext uri="{FF2B5EF4-FFF2-40B4-BE49-F238E27FC236}">
                    <a16:creationId xmlns:a16="http://schemas.microsoft.com/office/drawing/2014/main" id="{48B76977-7459-4612-95E3-55538181B2D3}"/>
                  </a:ext>
                </a:extLst>
              </p:cNvPr>
              <p:cNvGraphicFramePr>
                <a:graphicFrameLocks noGrp="1"/>
              </p:cNvGraphicFramePr>
              <p:nvPr>
                <p:extLst>
                  <p:ext uri="{D42A27DB-BD31-4B8C-83A1-F6EECF244321}">
                    <p14:modId xmlns:p14="http://schemas.microsoft.com/office/powerpoint/2010/main" val="2552629409"/>
                  </p:ext>
                </p:extLst>
              </p:nvPr>
            </p:nvGraphicFramePr>
            <p:xfrm>
              <a:off x="521206" y="3426601"/>
              <a:ext cx="8113887" cy="3068732"/>
            </p:xfrm>
            <a:graphic>
              <a:graphicData uri="http://schemas.openxmlformats.org/drawingml/2006/table">
                <a:tbl>
                  <a:tblPr firstRow="1" bandRow="1">
                    <a:tableStyleId>{5C22544A-7EE6-4342-B048-85BDC9FD1C3A}</a:tableStyleId>
                  </a:tblPr>
                  <a:tblGrid>
                    <a:gridCol w="1308691">
                      <a:extLst>
                        <a:ext uri="{9D8B030D-6E8A-4147-A177-3AD203B41FA5}">
                          <a16:colId xmlns:a16="http://schemas.microsoft.com/office/drawing/2014/main" val="1537132686"/>
                        </a:ext>
                      </a:extLst>
                    </a:gridCol>
                    <a:gridCol w="1712077">
                      <a:extLst>
                        <a:ext uri="{9D8B030D-6E8A-4147-A177-3AD203B41FA5}">
                          <a16:colId xmlns:a16="http://schemas.microsoft.com/office/drawing/2014/main" val="3128004197"/>
                        </a:ext>
                      </a:extLst>
                    </a:gridCol>
                    <a:gridCol w="2518845">
                      <a:extLst>
                        <a:ext uri="{9D8B030D-6E8A-4147-A177-3AD203B41FA5}">
                          <a16:colId xmlns:a16="http://schemas.microsoft.com/office/drawing/2014/main" val="340445986"/>
                        </a:ext>
                      </a:extLst>
                    </a:gridCol>
                    <a:gridCol w="2574274">
                      <a:extLst>
                        <a:ext uri="{9D8B030D-6E8A-4147-A177-3AD203B41FA5}">
                          <a16:colId xmlns:a16="http://schemas.microsoft.com/office/drawing/2014/main" val="293816187"/>
                        </a:ext>
                      </a:extLst>
                    </a:gridCol>
                  </a:tblGrid>
                  <a:tr h="365760">
                    <a:tc>
                      <a:txBody>
                        <a:bodyPr/>
                        <a:lstStyle/>
                        <a:p>
                          <a:endParaRPr lang="en-US"/>
                        </a:p>
                      </a:txBody>
                      <a:tcPr/>
                    </a:tc>
                    <a:tc>
                      <a:txBody>
                        <a:bodyPr/>
                        <a:lstStyle/>
                        <a:p>
                          <a:r>
                            <a:rPr lang="en-US"/>
                            <a:t>Actually Quits </a:t>
                          </a:r>
                        </a:p>
                      </a:txBody>
                      <a:tcPr/>
                    </a:tc>
                    <a:tc>
                      <a:txBody>
                        <a:bodyPr/>
                        <a:lstStyle/>
                        <a:p>
                          <a:r>
                            <a:rPr lang="en-US"/>
                            <a:t>Actually Stays</a:t>
                          </a:r>
                        </a:p>
                      </a:txBody>
                      <a:tcPr/>
                    </a:tc>
                    <a:tc>
                      <a:txBody>
                        <a:bodyPr/>
                        <a:lstStyle/>
                        <a:p>
                          <a:endParaRPr lang="en-US"/>
                        </a:p>
                      </a:txBody>
                      <a:tcPr/>
                    </a:tc>
                    <a:extLst>
                      <a:ext uri="{0D108BD9-81ED-4DB2-BD59-A6C34878D82A}">
                        <a16:rowId xmlns:a16="http://schemas.microsoft.com/office/drawing/2014/main" val="151212993"/>
                      </a:ext>
                    </a:extLst>
                  </a:tr>
                  <a:tr h="790702">
                    <a:tc>
                      <a:txBody>
                        <a:bodyPr/>
                        <a:lstStyle/>
                        <a:p>
                          <a:r>
                            <a:rPr lang="en-US"/>
                            <a:t>Predicted will quit </a:t>
                          </a:r>
                        </a:p>
                      </a:txBody>
                      <a:tcPr/>
                    </a:tc>
                    <a:tc>
                      <a:txBody>
                        <a:bodyPr/>
                        <a:lstStyle/>
                        <a:p>
                          <a:pPr algn="ctr"/>
                          <a:r>
                            <a:rPr lang="en-US"/>
                            <a:t>0 (TP)</a:t>
                          </a:r>
                        </a:p>
                      </a:txBody>
                      <a:tcPr anchor="ctr"/>
                    </a:tc>
                    <a:tc>
                      <a:txBody>
                        <a:bodyPr/>
                        <a:lstStyle/>
                        <a:p>
                          <a:pPr algn="ctr"/>
                          <a:r>
                            <a:rPr lang="en-US"/>
                            <a:t>1 (FN)</a:t>
                          </a:r>
                        </a:p>
                      </a:txBody>
                      <a:tcPr anchor="ctr"/>
                    </a:tc>
                    <a:tc>
                      <a:txBody>
                        <a:bodyPr/>
                        <a:lstStyle/>
                        <a:p>
                          <a:endParaRPr lang="en-US"/>
                        </a:p>
                      </a:txBody>
                      <a:tcPr anchor="ctr">
                        <a:blipFill>
                          <a:blip r:embed="rId2"/>
                          <a:stretch>
                            <a:fillRect l="-215130" t="-49231" r="-946" b="-243077"/>
                          </a:stretch>
                        </a:blipFill>
                      </a:tcPr>
                    </a:tc>
                    <a:extLst>
                      <a:ext uri="{0D108BD9-81ED-4DB2-BD59-A6C34878D82A}">
                        <a16:rowId xmlns:a16="http://schemas.microsoft.com/office/drawing/2014/main" val="2754122203"/>
                      </a:ext>
                    </a:extLst>
                  </a:tr>
                  <a:tr h="790829">
                    <a:tc>
                      <a:txBody>
                        <a:bodyPr/>
                        <a:lstStyle/>
                        <a:p>
                          <a:r>
                            <a:rPr lang="en-US"/>
                            <a:t>Predicted will stay</a:t>
                          </a:r>
                        </a:p>
                      </a:txBody>
                      <a:tcPr/>
                    </a:tc>
                    <a:tc>
                      <a:txBody>
                        <a:bodyPr/>
                        <a:lstStyle/>
                        <a:p>
                          <a:pPr algn="ctr"/>
                          <a:r>
                            <a:rPr lang="en-US"/>
                            <a:t>1 (FP)</a:t>
                          </a:r>
                        </a:p>
                      </a:txBody>
                      <a:tcPr anchor="ctr"/>
                    </a:tc>
                    <a:tc>
                      <a:txBody>
                        <a:bodyPr/>
                        <a:lstStyle/>
                        <a:p>
                          <a:pPr algn="ctr"/>
                          <a:r>
                            <a:rPr lang="en-US"/>
                            <a:t>98 (TN)</a:t>
                          </a:r>
                        </a:p>
                      </a:txBody>
                      <a:tcPr anchor="ctr"/>
                    </a:tc>
                    <a:tc>
                      <a:txBody>
                        <a:bodyPr/>
                        <a:lstStyle/>
                        <a:p>
                          <a:endParaRPr lang="en-US"/>
                        </a:p>
                      </a:txBody>
                      <a:tcPr anchor="ctr">
                        <a:blipFill>
                          <a:blip r:embed="rId2"/>
                          <a:stretch>
                            <a:fillRect l="-215130" t="-149231" r="-946" b="-143077"/>
                          </a:stretch>
                        </a:blipFill>
                      </a:tcPr>
                    </a:tc>
                    <a:extLst>
                      <a:ext uri="{0D108BD9-81ED-4DB2-BD59-A6C34878D82A}">
                        <a16:rowId xmlns:a16="http://schemas.microsoft.com/office/drawing/2014/main" val="3070146140"/>
                      </a:ext>
                    </a:extLst>
                  </a:tr>
                  <a:tr h="1121441">
                    <a:tc>
                      <a:txBody>
                        <a:bodyPr/>
                        <a:lstStyle/>
                        <a:p>
                          <a:pPr marL="0" algn="ctr" defTabSz="914400" rtl="0" eaLnBrk="1" latinLnBrk="0" hangingPunct="1"/>
                          <a:endParaRPr lang="en-US" sz="1400" b="1" kern="1200">
                            <a:solidFill>
                              <a:schemeClr val="dk1"/>
                            </a:solidFill>
                            <a:latin typeface="+mn-lt"/>
                            <a:ea typeface="+mn-ea"/>
                            <a:cs typeface="+mn-cs"/>
                          </a:endParaRPr>
                        </a:p>
                      </a:txBody>
                      <a:tcPr/>
                    </a:tc>
                    <a:tc>
                      <a:txBody>
                        <a:bodyPr/>
                        <a:lstStyle/>
                        <a:p>
                          <a:endParaRPr lang="en-US"/>
                        </a:p>
                      </a:txBody>
                      <a:tcPr anchor="ctr">
                        <a:blipFill>
                          <a:blip r:embed="rId2"/>
                          <a:stretch>
                            <a:fillRect l="-76868" t="-176087" r="-298932" b="-1087"/>
                          </a:stretch>
                        </a:blipFill>
                      </a:tcPr>
                    </a:tc>
                    <a:tc>
                      <a:txBody>
                        <a:bodyPr/>
                        <a:lstStyle/>
                        <a:p>
                          <a:endParaRPr lang="en-US"/>
                        </a:p>
                      </a:txBody>
                      <a:tcPr>
                        <a:blipFill>
                          <a:blip r:embed="rId2"/>
                          <a:stretch>
                            <a:fillRect l="-120339" t="-176087" r="-103390" b="-1087"/>
                          </a:stretch>
                        </a:blipFill>
                      </a:tcPr>
                    </a:tc>
                    <a:tc>
                      <a:txBody>
                        <a:bodyPr/>
                        <a:lstStyle/>
                        <a:p>
                          <a:endParaRPr lang="en-US"/>
                        </a:p>
                      </a:txBody>
                      <a:tcPr>
                        <a:blipFill>
                          <a:blip r:embed="rId2"/>
                          <a:stretch>
                            <a:fillRect l="-215130" t="-176087" r="-946" b="-1087"/>
                          </a:stretch>
                        </a:blipFill>
                      </a:tcPr>
                    </a:tc>
                    <a:extLst>
                      <a:ext uri="{0D108BD9-81ED-4DB2-BD59-A6C34878D82A}">
                        <a16:rowId xmlns:a16="http://schemas.microsoft.com/office/drawing/2014/main" val="17704214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AD86A463-6DA6-4290-97A3-91B9922C7EC8}"/>
                  </a:ext>
                </a:extLst>
              </p:cNvPr>
              <p:cNvGraphicFramePr>
                <a:graphicFrameLocks noGrp="1"/>
              </p:cNvGraphicFramePr>
              <p:nvPr/>
            </p:nvGraphicFramePr>
            <p:xfrm>
              <a:off x="8995773" y="3426601"/>
              <a:ext cx="2574274" cy="1163828"/>
            </p:xfrm>
            <a:graphic>
              <a:graphicData uri="http://schemas.openxmlformats.org/drawingml/2006/table">
                <a:tbl>
                  <a:tblPr firstRow="1" bandRow="1">
                    <a:tableStyleId>{5C22544A-7EE6-4342-B048-85BDC9FD1C3A}</a:tableStyleId>
                  </a:tblPr>
                  <a:tblGrid>
                    <a:gridCol w="2574274">
                      <a:extLst>
                        <a:ext uri="{9D8B030D-6E8A-4147-A177-3AD203B41FA5}">
                          <a16:colId xmlns:a16="http://schemas.microsoft.com/office/drawing/2014/main" val="1037447285"/>
                        </a:ext>
                      </a:extLst>
                    </a:gridCol>
                  </a:tblGrid>
                  <a:tr h="303284">
                    <a:tc>
                      <a:txBody>
                        <a:bodyPr/>
                        <a:lstStyle/>
                        <a:p>
                          <a:endParaRPr lang="en-US" dirty="0"/>
                        </a:p>
                      </a:txBody>
                      <a:tcPr/>
                    </a:tc>
                    <a:extLst>
                      <a:ext uri="{0D108BD9-81ED-4DB2-BD59-A6C34878D82A}">
                        <a16:rowId xmlns:a16="http://schemas.microsoft.com/office/drawing/2014/main" val="1818680609"/>
                      </a:ext>
                    </a:extLst>
                  </a:tr>
                  <a:tr h="697350">
                    <a:tc>
                      <a:txBody>
                        <a:bodyPr/>
                        <a:lstStyle/>
                        <a:p>
                          <a:pPr algn="ctr"/>
                          <a:r>
                            <a:rPr lang="en-US" sz="1400" b="1" dirty="0"/>
                            <a:t>F1 Score </a:t>
                          </a:r>
                        </a:p>
                        <a:p>
                          <a:pPr algn="ctr"/>
                          <a:endParaRPr lang="en-US" sz="1200" b="1" dirty="0"/>
                        </a:p>
                        <a:p>
                          <a:pPr algn="ctr"/>
                          <a14:m>
                            <m:oMath xmlns:m="http://schemas.openxmlformats.org/officeDocument/2006/math">
                              <m:f>
                                <m:fPr>
                                  <m:ctrlPr>
                                    <a:rPr lang="en-US" sz="1400" i="1" smtClean="0">
                                      <a:latin typeface="Cambria Math" panose="02040503050406030204" pitchFamily="18" charset="0"/>
                                    </a:rPr>
                                  </m:ctrlPr>
                                </m:fPr>
                                <m:num>
                                  <m:r>
                                    <a:rPr lang="en-US" sz="1400" b="0" i="1" smtClean="0">
                                      <a:latin typeface="Cambria Math" panose="02040503050406030204" pitchFamily="18" charset="0"/>
                                    </a:rPr>
                                    <m:t>2∗ </m:t>
                                  </m:r>
                                  <m:r>
                                    <a:rPr lang="en-US" sz="1400" b="0" i="1" smtClean="0">
                                      <a:latin typeface="Cambria Math" panose="02040503050406030204" pitchFamily="18" charset="0"/>
                                    </a:rPr>
                                    <m:t>𝑃𝑟𝑒𝑐𝑖𝑠𝑖𝑜𝑛</m:t>
                                  </m:r>
                                  <m:r>
                                    <a:rPr lang="en-US" sz="1400" b="0" i="1" smtClean="0">
                                      <a:latin typeface="Cambria Math" panose="02040503050406030204" pitchFamily="18" charset="0"/>
                                    </a:rPr>
                                    <m:t>∗</m:t>
                                  </m:r>
                                  <m:r>
                                    <a:rPr lang="en-US" sz="1400" b="0" i="1" smtClean="0">
                                      <a:latin typeface="Cambria Math" panose="02040503050406030204" pitchFamily="18" charset="0"/>
                                    </a:rPr>
                                    <m:t>𝑅𝑒𝑐𝑎𝑙𝑙</m:t>
                                  </m:r>
                                </m:num>
                                <m:den>
                                  <m:r>
                                    <a:rPr lang="en-US" sz="1400" b="0" i="1" smtClean="0">
                                      <a:latin typeface="Cambria Math" panose="02040503050406030204" pitchFamily="18" charset="0"/>
                                    </a:rPr>
                                    <m:t>𝑃𝑟𝑒𝑐𝑖𝑠𝑖𝑜𝑛</m:t>
                                  </m:r>
                                  <m:r>
                                    <a:rPr lang="en-US" sz="1400" b="0" i="1" smtClean="0">
                                      <a:latin typeface="Cambria Math" panose="02040503050406030204" pitchFamily="18" charset="0"/>
                                    </a:rPr>
                                    <m:t>+</m:t>
                                  </m:r>
                                  <m:r>
                                    <a:rPr lang="en-US" sz="1400" b="0" i="1" smtClean="0">
                                      <a:latin typeface="Cambria Math" panose="02040503050406030204" pitchFamily="18" charset="0"/>
                                    </a:rPr>
                                    <m:t>𝑅𝑒𝑐𝑎𝑙𝑙</m:t>
                                  </m:r>
                                </m:den>
                              </m:f>
                            </m:oMath>
                          </a14:m>
                          <a:r>
                            <a:rPr lang="en-US" sz="1400" dirty="0"/>
                            <a:t> = Undefined</a:t>
                          </a:r>
                          <a:endParaRPr lang="en-US" dirty="0"/>
                        </a:p>
                      </a:txBody>
                      <a:tcPr anchor="ctr"/>
                    </a:tc>
                    <a:extLst>
                      <a:ext uri="{0D108BD9-81ED-4DB2-BD59-A6C34878D82A}">
                        <a16:rowId xmlns:a16="http://schemas.microsoft.com/office/drawing/2014/main" val="1886402340"/>
                      </a:ext>
                    </a:extLst>
                  </a:tr>
                </a:tbl>
              </a:graphicData>
            </a:graphic>
          </p:graphicFrame>
        </mc:Choice>
        <mc:Fallback xmlns="">
          <p:graphicFrame>
            <p:nvGraphicFramePr>
              <p:cNvPr id="6" name="Table 5">
                <a:extLst>
                  <a:ext uri="{FF2B5EF4-FFF2-40B4-BE49-F238E27FC236}">
                    <a16:creationId xmlns:a16="http://schemas.microsoft.com/office/drawing/2014/main" id="{AD86A463-6DA6-4290-97A3-91B9922C7EC8}"/>
                  </a:ext>
                </a:extLst>
              </p:cNvPr>
              <p:cNvGraphicFramePr>
                <a:graphicFrameLocks noGrp="1"/>
              </p:cNvGraphicFramePr>
              <p:nvPr>
                <p:extLst>
                  <p:ext uri="{D42A27DB-BD31-4B8C-83A1-F6EECF244321}">
                    <p14:modId xmlns:p14="http://schemas.microsoft.com/office/powerpoint/2010/main" val="114740164"/>
                  </p:ext>
                </p:extLst>
              </p:nvPr>
            </p:nvGraphicFramePr>
            <p:xfrm>
              <a:off x="8995773" y="3426601"/>
              <a:ext cx="2574274" cy="1163828"/>
            </p:xfrm>
            <a:graphic>
              <a:graphicData uri="http://schemas.openxmlformats.org/drawingml/2006/table">
                <a:tbl>
                  <a:tblPr firstRow="1" bandRow="1">
                    <a:tableStyleId>{5C22544A-7EE6-4342-B048-85BDC9FD1C3A}</a:tableStyleId>
                  </a:tblPr>
                  <a:tblGrid>
                    <a:gridCol w="2574274">
                      <a:extLst>
                        <a:ext uri="{9D8B030D-6E8A-4147-A177-3AD203B41FA5}">
                          <a16:colId xmlns:a16="http://schemas.microsoft.com/office/drawing/2014/main" val="1037447285"/>
                        </a:ext>
                      </a:extLst>
                    </a:gridCol>
                  </a:tblGrid>
                  <a:tr h="365760">
                    <a:tc>
                      <a:txBody>
                        <a:bodyPr/>
                        <a:lstStyle/>
                        <a:p>
                          <a:endParaRPr lang="en-US"/>
                        </a:p>
                      </a:txBody>
                      <a:tcPr/>
                    </a:tc>
                    <a:extLst>
                      <a:ext uri="{0D108BD9-81ED-4DB2-BD59-A6C34878D82A}">
                        <a16:rowId xmlns:a16="http://schemas.microsoft.com/office/drawing/2014/main" val="1818680609"/>
                      </a:ext>
                    </a:extLst>
                  </a:tr>
                  <a:tr h="798068">
                    <a:tc>
                      <a:txBody>
                        <a:bodyPr/>
                        <a:lstStyle/>
                        <a:p>
                          <a:endParaRPr lang="en-US"/>
                        </a:p>
                      </a:txBody>
                      <a:tcPr anchor="ctr">
                        <a:blipFill>
                          <a:blip r:embed="rId3"/>
                          <a:stretch>
                            <a:fillRect l="-236" t="-46212" r="-1182" b="-1515"/>
                          </a:stretch>
                        </a:blipFill>
                      </a:tcPr>
                    </a:tc>
                    <a:extLst>
                      <a:ext uri="{0D108BD9-81ED-4DB2-BD59-A6C34878D82A}">
                        <a16:rowId xmlns:a16="http://schemas.microsoft.com/office/drawing/2014/main" val="1886402340"/>
                      </a:ext>
                    </a:extLst>
                  </a:tr>
                </a:tbl>
              </a:graphicData>
            </a:graphic>
          </p:graphicFrame>
        </mc:Fallback>
      </mc:AlternateContent>
    </p:spTree>
    <p:extLst>
      <p:ext uri="{BB962C8B-B14F-4D97-AF65-F5344CB8AC3E}">
        <p14:creationId xmlns:p14="http://schemas.microsoft.com/office/powerpoint/2010/main" val="39046113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37AEB-BEEF-479E-A802-83305DF4FE8D}"/>
              </a:ext>
            </a:extLst>
          </p:cNvPr>
          <p:cNvSpPr>
            <a:spLocks noGrp="1"/>
          </p:cNvSpPr>
          <p:nvPr>
            <p:ph type="title"/>
          </p:nvPr>
        </p:nvSpPr>
        <p:spPr/>
        <p:txBody>
          <a:bodyPr/>
          <a:lstStyle/>
          <a:p>
            <a:r>
              <a:rPr lang="en-US" dirty="0"/>
              <a:t>ROC and AUC</a:t>
            </a:r>
          </a:p>
        </p:txBody>
      </p:sp>
      <p:sp>
        <p:nvSpPr>
          <p:cNvPr id="3" name="Content Placeholder 2">
            <a:extLst>
              <a:ext uri="{FF2B5EF4-FFF2-40B4-BE49-F238E27FC236}">
                <a16:creationId xmlns:a16="http://schemas.microsoft.com/office/drawing/2014/main" id="{BFE058B6-9C54-4130-940E-E211EB0DEECA}"/>
              </a:ext>
            </a:extLst>
          </p:cNvPr>
          <p:cNvSpPr>
            <a:spLocks noGrp="1"/>
          </p:cNvSpPr>
          <p:nvPr>
            <p:ph sz="quarter" idx="10"/>
          </p:nvPr>
        </p:nvSpPr>
        <p:spPr>
          <a:xfrm>
            <a:off x="539496" y="1435608"/>
            <a:ext cx="6223629" cy="5422392"/>
          </a:xfrm>
        </p:spPr>
        <p:txBody>
          <a:bodyPr>
            <a:normAutofit/>
          </a:bodyPr>
          <a:lstStyle/>
          <a:p>
            <a:r>
              <a:rPr lang="en-US" dirty="0"/>
              <a:t>When we are evaluating different machine learning configurations, we may end up with dozens, hundreds, or thousands of confusion matrices. </a:t>
            </a:r>
          </a:p>
          <a:p>
            <a:r>
              <a:rPr lang="en-US" dirty="0"/>
              <a:t>These can be tedious to review, so we can summarize all of them with a </a:t>
            </a:r>
            <a:r>
              <a:rPr lang="en-US" b="1" dirty="0">
                <a:solidFill>
                  <a:srgbClr val="FF0000"/>
                </a:solidFill>
              </a:rPr>
              <a:t>receiver operator characteristic (ROC) </a:t>
            </a:r>
            <a:r>
              <a:rPr lang="en-US" dirty="0"/>
              <a:t>curve as shown to the right. </a:t>
            </a:r>
          </a:p>
          <a:p>
            <a:r>
              <a:rPr lang="en-US" dirty="0"/>
              <a:t>This allows us to see each testing instance (each represented by a black dot) and find an agreeable balance between true positives and false positives. </a:t>
            </a:r>
          </a:p>
          <a:p>
            <a:r>
              <a:rPr lang="en-US" dirty="0"/>
              <a:t> </a:t>
            </a:r>
          </a:p>
        </p:txBody>
      </p:sp>
      <p:sp>
        <p:nvSpPr>
          <p:cNvPr id="4" name="Rectangle 3">
            <a:extLst>
              <a:ext uri="{FF2B5EF4-FFF2-40B4-BE49-F238E27FC236}">
                <a16:creationId xmlns:a16="http://schemas.microsoft.com/office/drawing/2014/main" id="{56073B3C-3544-4EAD-9A30-E566C214EE5C}"/>
              </a:ext>
            </a:extLst>
          </p:cNvPr>
          <p:cNvSpPr/>
          <p:nvPr/>
        </p:nvSpPr>
        <p:spPr>
          <a:xfrm>
            <a:off x="7682089" y="1636889"/>
            <a:ext cx="3889022" cy="38890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59AEABD7-5C45-4076-BBDF-3C8F21315D19}"/>
              </a:ext>
            </a:extLst>
          </p:cNvPr>
          <p:cNvSpPr/>
          <p:nvPr/>
        </p:nvSpPr>
        <p:spPr>
          <a:xfrm>
            <a:off x="7713406" y="1961536"/>
            <a:ext cx="3841955" cy="3546987"/>
          </a:xfrm>
          <a:custGeom>
            <a:avLst/>
            <a:gdLst>
              <a:gd name="connsiteX0" fmla="*/ 0 w 3841955"/>
              <a:gd name="connsiteY0" fmla="*/ 3532238 h 3546987"/>
              <a:gd name="connsiteX1" fmla="*/ 0 w 3841955"/>
              <a:gd name="connsiteY1" fmla="*/ 2455606 h 3546987"/>
              <a:gd name="connsiteX2" fmla="*/ 0 w 3841955"/>
              <a:gd name="connsiteY2" fmla="*/ 1541206 h 3546987"/>
              <a:gd name="connsiteX3" fmla="*/ 0 w 3841955"/>
              <a:gd name="connsiteY3" fmla="*/ 1187245 h 3546987"/>
              <a:gd name="connsiteX4" fmla="*/ 737420 w 3841955"/>
              <a:gd name="connsiteY4" fmla="*/ 1187245 h 3546987"/>
              <a:gd name="connsiteX5" fmla="*/ 1297859 w 3841955"/>
              <a:gd name="connsiteY5" fmla="*/ 626806 h 3546987"/>
              <a:gd name="connsiteX6" fmla="*/ 2064775 w 3841955"/>
              <a:gd name="connsiteY6" fmla="*/ 626806 h 3546987"/>
              <a:gd name="connsiteX7" fmla="*/ 2691581 w 3841955"/>
              <a:gd name="connsiteY7" fmla="*/ 0 h 3546987"/>
              <a:gd name="connsiteX8" fmla="*/ 3841955 w 3841955"/>
              <a:gd name="connsiteY8" fmla="*/ 0 h 3546987"/>
              <a:gd name="connsiteX9" fmla="*/ 3841955 w 3841955"/>
              <a:gd name="connsiteY9" fmla="*/ 3546987 h 3546987"/>
              <a:gd name="connsiteX10" fmla="*/ 0 w 3841955"/>
              <a:gd name="connsiteY10" fmla="*/ 3532238 h 354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1955" h="3546987">
                <a:moveTo>
                  <a:pt x="0" y="3532238"/>
                </a:moveTo>
                <a:lnTo>
                  <a:pt x="0" y="2455606"/>
                </a:lnTo>
                <a:lnTo>
                  <a:pt x="0" y="1541206"/>
                </a:lnTo>
                <a:lnTo>
                  <a:pt x="0" y="1187245"/>
                </a:lnTo>
                <a:lnTo>
                  <a:pt x="737420" y="1187245"/>
                </a:lnTo>
                <a:lnTo>
                  <a:pt x="1297859" y="626806"/>
                </a:lnTo>
                <a:lnTo>
                  <a:pt x="2064775" y="626806"/>
                </a:lnTo>
                <a:lnTo>
                  <a:pt x="2691581" y="0"/>
                </a:lnTo>
                <a:lnTo>
                  <a:pt x="3841955" y="0"/>
                </a:lnTo>
                <a:lnTo>
                  <a:pt x="3841955" y="3546987"/>
                </a:lnTo>
                <a:lnTo>
                  <a:pt x="0" y="3532238"/>
                </a:lnTo>
                <a:close/>
              </a:path>
            </a:pathLst>
          </a:custGeom>
          <a:solidFill>
            <a:srgbClr val="FF9999">
              <a:alpha val="5000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3E22E55-D6C6-4D4B-A869-A5998211EA0B}"/>
              </a:ext>
            </a:extLst>
          </p:cNvPr>
          <p:cNvSpPr/>
          <p:nvPr/>
        </p:nvSpPr>
        <p:spPr>
          <a:xfrm>
            <a:off x="7621979" y="3049982"/>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491E284-3EFB-441D-958B-6E2BFFF068E4}"/>
              </a:ext>
            </a:extLst>
          </p:cNvPr>
          <p:cNvSpPr/>
          <p:nvPr/>
        </p:nvSpPr>
        <p:spPr>
          <a:xfrm>
            <a:off x="8340436" y="3049982"/>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6F12E89-4218-47E0-AC87-BF3CC7A96E2F}"/>
              </a:ext>
            </a:extLst>
          </p:cNvPr>
          <p:cNvSpPr/>
          <p:nvPr/>
        </p:nvSpPr>
        <p:spPr>
          <a:xfrm>
            <a:off x="8905266" y="2501355"/>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C94C83B-97D9-4789-963E-7A597199A283}"/>
              </a:ext>
            </a:extLst>
          </p:cNvPr>
          <p:cNvSpPr/>
          <p:nvPr/>
        </p:nvSpPr>
        <p:spPr>
          <a:xfrm>
            <a:off x="9719516" y="2467504"/>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58AE6F8-BF06-4C3B-9366-373C40D742CC}"/>
              </a:ext>
            </a:extLst>
          </p:cNvPr>
          <p:cNvSpPr/>
          <p:nvPr/>
        </p:nvSpPr>
        <p:spPr>
          <a:xfrm>
            <a:off x="10328828" y="1872427"/>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7B67A13-807E-447E-8B8F-8EF78D66EA47}"/>
              </a:ext>
            </a:extLst>
          </p:cNvPr>
          <p:cNvSpPr/>
          <p:nvPr/>
        </p:nvSpPr>
        <p:spPr>
          <a:xfrm>
            <a:off x="11452838" y="1872427"/>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7361672-A4E8-4408-9BFB-40C856B1C7D9}"/>
              </a:ext>
            </a:extLst>
          </p:cNvPr>
          <p:cNvSpPr txBox="1"/>
          <p:nvPr/>
        </p:nvSpPr>
        <p:spPr>
          <a:xfrm rot="16200000">
            <a:off x="6299525" y="2927281"/>
            <a:ext cx="2819059"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True Positive Rate (Sensitivity) </a:t>
            </a:r>
          </a:p>
        </p:txBody>
      </p:sp>
      <p:sp>
        <p:nvSpPr>
          <p:cNvPr id="25" name="TextBox 24">
            <a:extLst>
              <a:ext uri="{FF2B5EF4-FFF2-40B4-BE49-F238E27FC236}">
                <a16:creationId xmlns:a16="http://schemas.microsoft.com/office/drawing/2014/main" id="{9C154C0F-F001-45F2-BD09-AACB53F07842}"/>
              </a:ext>
            </a:extLst>
          </p:cNvPr>
          <p:cNvSpPr txBox="1"/>
          <p:nvPr/>
        </p:nvSpPr>
        <p:spPr>
          <a:xfrm>
            <a:off x="8151296" y="5591142"/>
            <a:ext cx="2819059"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False Positive Rate (1 - Specificity) </a:t>
            </a:r>
          </a:p>
        </p:txBody>
      </p:sp>
      <p:sp>
        <p:nvSpPr>
          <p:cNvPr id="28" name="Oval 27">
            <a:extLst>
              <a:ext uri="{FF2B5EF4-FFF2-40B4-BE49-F238E27FC236}">
                <a16:creationId xmlns:a16="http://schemas.microsoft.com/office/drawing/2014/main" id="{A83DE8EE-33C9-49A0-940A-E8FA3F20490F}"/>
              </a:ext>
            </a:extLst>
          </p:cNvPr>
          <p:cNvSpPr/>
          <p:nvPr/>
        </p:nvSpPr>
        <p:spPr>
          <a:xfrm>
            <a:off x="7616431" y="3838377"/>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806F438-6BC8-4751-961B-2D8DCDC425C9}"/>
              </a:ext>
            </a:extLst>
          </p:cNvPr>
          <p:cNvSpPr/>
          <p:nvPr/>
        </p:nvSpPr>
        <p:spPr>
          <a:xfrm>
            <a:off x="7639397" y="5355686"/>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D5B12B1-F47C-4970-884D-700840FCBC19}"/>
              </a:ext>
            </a:extLst>
          </p:cNvPr>
          <p:cNvSpPr/>
          <p:nvPr/>
        </p:nvSpPr>
        <p:spPr>
          <a:xfrm>
            <a:off x="7610441" y="4524249"/>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8180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37AEB-BEEF-479E-A802-83305DF4FE8D}"/>
              </a:ext>
            </a:extLst>
          </p:cNvPr>
          <p:cNvSpPr>
            <a:spLocks noGrp="1"/>
          </p:cNvSpPr>
          <p:nvPr>
            <p:ph type="title"/>
          </p:nvPr>
        </p:nvSpPr>
        <p:spPr/>
        <p:txBody>
          <a:bodyPr/>
          <a:lstStyle/>
          <a:p>
            <a:r>
              <a:rPr lang="en-US" dirty="0"/>
              <a:t>ROC and AUC</a:t>
            </a:r>
          </a:p>
        </p:txBody>
      </p:sp>
      <p:sp>
        <p:nvSpPr>
          <p:cNvPr id="3" name="Content Placeholder 2">
            <a:extLst>
              <a:ext uri="{FF2B5EF4-FFF2-40B4-BE49-F238E27FC236}">
                <a16:creationId xmlns:a16="http://schemas.microsoft.com/office/drawing/2014/main" id="{BFE058B6-9C54-4130-940E-E211EB0DEECA}"/>
              </a:ext>
            </a:extLst>
          </p:cNvPr>
          <p:cNvSpPr>
            <a:spLocks noGrp="1"/>
          </p:cNvSpPr>
          <p:nvPr>
            <p:ph sz="quarter" idx="10"/>
          </p:nvPr>
        </p:nvSpPr>
        <p:spPr>
          <a:xfrm>
            <a:off x="539496" y="1435608"/>
            <a:ext cx="6060843" cy="4677809"/>
          </a:xfrm>
        </p:spPr>
        <p:txBody>
          <a:bodyPr>
            <a:normAutofit/>
          </a:bodyPr>
          <a:lstStyle/>
          <a:p>
            <a:r>
              <a:rPr lang="en-US" dirty="0"/>
              <a:t>We can also compare different machine learning models by creating separate ROC curves for each. </a:t>
            </a:r>
          </a:p>
          <a:p>
            <a:r>
              <a:rPr lang="en-US" dirty="0"/>
              <a:t>For example, if our red curve represents a logistic regression and the blue curve represents a decision tree, we can see the performance of them side-by-side.</a:t>
            </a:r>
          </a:p>
          <a:p>
            <a:r>
              <a:rPr lang="en-US" dirty="0"/>
              <a:t>The </a:t>
            </a:r>
            <a:r>
              <a:rPr lang="en-US" b="1" dirty="0">
                <a:solidFill>
                  <a:srgbClr val="FF0000"/>
                </a:solidFill>
              </a:rPr>
              <a:t>area under the curve (AUC) </a:t>
            </a:r>
            <a:r>
              <a:rPr lang="en-US" dirty="0"/>
              <a:t>is a good metric for choosing which model to use. Since the red curve (logistic regression) has a greater area, this suggests it is a superior model.</a:t>
            </a:r>
          </a:p>
          <a:p>
            <a:endParaRPr lang="en-US" dirty="0"/>
          </a:p>
        </p:txBody>
      </p:sp>
      <p:sp>
        <p:nvSpPr>
          <p:cNvPr id="4" name="Rectangle 3">
            <a:extLst>
              <a:ext uri="{FF2B5EF4-FFF2-40B4-BE49-F238E27FC236}">
                <a16:creationId xmlns:a16="http://schemas.microsoft.com/office/drawing/2014/main" id="{56073B3C-3544-4EAD-9A30-E566C214EE5C}"/>
              </a:ext>
            </a:extLst>
          </p:cNvPr>
          <p:cNvSpPr/>
          <p:nvPr/>
        </p:nvSpPr>
        <p:spPr>
          <a:xfrm>
            <a:off x="7682089" y="1636889"/>
            <a:ext cx="3889022" cy="38890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59AEABD7-5C45-4076-BBDF-3C8F21315D19}"/>
              </a:ext>
            </a:extLst>
          </p:cNvPr>
          <p:cNvSpPr/>
          <p:nvPr/>
        </p:nvSpPr>
        <p:spPr>
          <a:xfrm>
            <a:off x="7713406" y="1961536"/>
            <a:ext cx="3841955" cy="3546987"/>
          </a:xfrm>
          <a:custGeom>
            <a:avLst/>
            <a:gdLst>
              <a:gd name="connsiteX0" fmla="*/ 0 w 3841955"/>
              <a:gd name="connsiteY0" fmla="*/ 3532238 h 3546987"/>
              <a:gd name="connsiteX1" fmla="*/ 0 w 3841955"/>
              <a:gd name="connsiteY1" fmla="*/ 2455606 h 3546987"/>
              <a:gd name="connsiteX2" fmla="*/ 0 w 3841955"/>
              <a:gd name="connsiteY2" fmla="*/ 1541206 h 3546987"/>
              <a:gd name="connsiteX3" fmla="*/ 0 w 3841955"/>
              <a:gd name="connsiteY3" fmla="*/ 1187245 h 3546987"/>
              <a:gd name="connsiteX4" fmla="*/ 737420 w 3841955"/>
              <a:gd name="connsiteY4" fmla="*/ 1187245 h 3546987"/>
              <a:gd name="connsiteX5" fmla="*/ 1297859 w 3841955"/>
              <a:gd name="connsiteY5" fmla="*/ 626806 h 3546987"/>
              <a:gd name="connsiteX6" fmla="*/ 2064775 w 3841955"/>
              <a:gd name="connsiteY6" fmla="*/ 626806 h 3546987"/>
              <a:gd name="connsiteX7" fmla="*/ 2691581 w 3841955"/>
              <a:gd name="connsiteY7" fmla="*/ 0 h 3546987"/>
              <a:gd name="connsiteX8" fmla="*/ 3841955 w 3841955"/>
              <a:gd name="connsiteY8" fmla="*/ 0 h 3546987"/>
              <a:gd name="connsiteX9" fmla="*/ 3841955 w 3841955"/>
              <a:gd name="connsiteY9" fmla="*/ 3546987 h 3546987"/>
              <a:gd name="connsiteX10" fmla="*/ 0 w 3841955"/>
              <a:gd name="connsiteY10" fmla="*/ 3532238 h 354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1955" h="3546987">
                <a:moveTo>
                  <a:pt x="0" y="3532238"/>
                </a:moveTo>
                <a:lnTo>
                  <a:pt x="0" y="2455606"/>
                </a:lnTo>
                <a:lnTo>
                  <a:pt x="0" y="1541206"/>
                </a:lnTo>
                <a:lnTo>
                  <a:pt x="0" y="1187245"/>
                </a:lnTo>
                <a:lnTo>
                  <a:pt x="737420" y="1187245"/>
                </a:lnTo>
                <a:lnTo>
                  <a:pt x="1297859" y="626806"/>
                </a:lnTo>
                <a:lnTo>
                  <a:pt x="2064775" y="626806"/>
                </a:lnTo>
                <a:lnTo>
                  <a:pt x="2691581" y="0"/>
                </a:lnTo>
                <a:lnTo>
                  <a:pt x="3841955" y="0"/>
                </a:lnTo>
                <a:lnTo>
                  <a:pt x="3841955" y="3546987"/>
                </a:lnTo>
                <a:lnTo>
                  <a:pt x="0" y="3532238"/>
                </a:lnTo>
                <a:close/>
              </a:path>
            </a:pathLst>
          </a:custGeom>
          <a:solidFill>
            <a:srgbClr val="FF9999">
              <a:alpha val="5000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C0281E63-8AA2-4F11-A2FA-9C525ED92A1D}"/>
              </a:ext>
            </a:extLst>
          </p:cNvPr>
          <p:cNvSpPr/>
          <p:nvPr/>
        </p:nvSpPr>
        <p:spPr>
          <a:xfrm>
            <a:off x="7724502" y="2638699"/>
            <a:ext cx="3823063" cy="2873828"/>
          </a:xfrm>
          <a:custGeom>
            <a:avLst/>
            <a:gdLst>
              <a:gd name="connsiteX0" fmla="*/ 0 w 3823063"/>
              <a:gd name="connsiteY0" fmla="*/ 2838993 h 2873828"/>
              <a:gd name="connsiteX1" fmla="*/ 0 w 3823063"/>
              <a:gd name="connsiteY1" fmla="*/ 1297576 h 2873828"/>
              <a:gd name="connsiteX2" fmla="*/ 1358538 w 3823063"/>
              <a:gd name="connsiteY2" fmla="*/ 1297576 h 2873828"/>
              <a:gd name="connsiteX3" fmla="*/ 2020389 w 3823063"/>
              <a:gd name="connsiteY3" fmla="*/ 635725 h 2873828"/>
              <a:gd name="connsiteX4" fmla="*/ 2717075 w 3823063"/>
              <a:gd name="connsiteY4" fmla="*/ 635725 h 2873828"/>
              <a:gd name="connsiteX5" fmla="*/ 3352800 w 3823063"/>
              <a:gd name="connsiteY5" fmla="*/ 0 h 2873828"/>
              <a:gd name="connsiteX6" fmla="*/ 3823063 w 3823063"/>
              <a:gd name="connsiteY6" fmla="*/ 0 h 2873828"/>
              <a:gd name="connsiteX7" fmla="*/ 3823063 w 3823063"/>
              <a:gd name="connsiteY7" fmla="*/ 2873828 h 2873828"/>
              <a:gd name="connsiteX8" fmla="*/ 0 w 3823063"/>
              <a:gd name="connsiteY8" fmla="*/ 2838993 h 287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3063" h="2873828">
                <a:moveTo>
                  <a:pt x="0" y="2838993"/>
                </a:moveTo>
                <a:lnTo>
                  <a:pt x="0" y="1297576"/>
                </a:lnTo>
                <a:lnTo>
                  <a:pt x="1358538" y="1297576"/>
                </a:lnTo>
                <a:lnTo>
                  <a:pt x="2020389" y="635725"/>
                </a:lnTo>
                <a:lnTo>
                  <a:pt x="2717075" y="635725"/>
                </a:lnTo>
                <a:lnTo>
                  <a:pt x="3352800" y="0"/>
                </a:lnTo>
                <a:lnTo>
                  <a:pt x="3823063" y="0"/>
                </a:lnTo>
                <a:lnTo>
                  <a:pt x="3823063" y="2873828"/>
                </a:lnTo>
                <a:lnTo>
                  <a:pt x="0" y="2838993"/>
                </a:lnTo>
                <a:close/>
              </a:path>
            </a:pathLst>
          </a:custGeom>
          <a:solidFill>
            <a:schemeClr val="accent1">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3E22E55-D6C6-4D4B-A869-A5998211EA0B}"/>
              </a:ext>
            </a:extLst>
          </p:cNvPr>
          <p:cNvSpPr/>
          <p:nvPr/>
        </p:nvSpPr>
        <p:spPr>
          <a:xfrm>
            <a:off x="7621979" y="3049982"/>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491E284-3EFB-441D-958B-6E2BFFF068E4}"/>
              </a:ext>
            </a:extLst>
          </p:cNvPr>
          <p:cNvSpPr/>
          <p:nvPr/>
        </p:nvSpPr>
        <p:spPr>
          <a:xfrm>
            <a:off x="8340436" y="3049982"/>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A6F4814-9B3D-4B30-8D62-D63AB58AD2E6}"/>
              </a:ext>
            </a:extLst>
          </p:cNvPr>
          <p:cNvSpPr/>
          <p:nvPr/>
        </p:nvSpPr>
        <p:spPr>
          <a:xfrm>
            <a:off x="7616431" y="3838377"/>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F7D28EB-FFA3-496C-A832-C9251095008F}"/>
              </a:ext>
            </a:extLst>
          </p:cNvPr>
          <p:cNvSpPr/>
          <p:nvPr/>
        </p:nvSpPr>
        <p:spPr>
          <a:xfrm>
            <a:off x="7639397" y="5355686"/>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AD3B7A9-363B-4DDB-919F-E9D154D00894}"/>
              </a:ext>
            </a:extLst>
          </p:cNvPr>
          <p:cNvSpPr/>
          <p:nvPr/>
        </p:nvSpPr>
        <p:spPr>
          <a:xfrm>
            <a:off x="7610441" y="4524249"/>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834BA9E-BD7F-4CCB-BD08-4119E3605DBF}"/>
              </a:ext>
            </a:extLst>
          </p:cNvPr>
          <p:cNvSpPr/>
          <p:nvPr/>
        </p:nvSpPr>
        <p:spPr>
          <a:xfrm>
            <a:off x="9037592" y="3818856"/>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6F12E89-4218-47E0-AC87-BF3CC7A96E2F}"/>
              </a:ext>
            </a:extLst>
          </p:cNvPr>
          <p:cNvSpPr/>
          <p:nvPr/>
        </p:nvSpPr>
        <p:spPr>
          <a:xfrm>
            <a:off x="8905266" y="2501355"/>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72790E6-3CC5-4ED8-9087-0E373A46E58D}"/>
              </a:ext>
            </a:extLst>
          </p:cNvPr>
          <p:cNvSpPr/>
          <p:nvPr/>
        </p:nvSpPr>
        <p:spPr>
          <a:xfrm>
            <a:off x="8340732" y="3823618"/>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C94C83B-97D9-4789-963E-7A597199A283}"/>
              </a:ext>
            </a:extLst>
          </p:cNvPr>
          <p:cNvSpPr/>
          <p:nvPr/>
        </p:nvSpPr>
        <p:spPr>
          <a:xfrm>
            <a:off x="9719516" y="2467504"/>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7527EAA-DF14-4077-8E38-46F72831D1E5}"/>
              </a:ext>
            </a:extLst>
          </p:cNvPr>
          <p:cNvSpPr/>
          <p:nvPr/>
        </p:nvSpPr>
        <p:spPr>
          <a:xfrm>
            <a:off x="9672089" y="3178518"/>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29EDAD3-4FD3-4088-B49B-5D176E15D560}"/>
              </a:ext>
            </a:extLst>
          </p:cNvPr>
          <p:cNvSpPr/>
          <p:nvPr/>
        </p:nvSpPr>
        <p:spPr>
          <a:xfrm>
            <a:off x="10360537" y="3167845"/>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58AE6F8-BF06-4C3B-9366-373C40D742CC}"/>
              </a:ext>
            </a:extLst>
          </p:cNvPr>
          <p:cNvSpPr/>
          <p:nvPr/>
        </p:nvSpPr>
        <p:spPr>
          <a:xfrm>
            <a:off x="10328828" y="1872427"/>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B314615-9028-4112-9140-365F8FB40B97}"/>
              </a:ext>
            </a:extLst>
          </p:cNvPr>
          <p:cNvSpPr/>
          <p:nvPr/>
        </p:nvSpPr>
        <p:spPr>
          <a:xfrm>
            <a:off x="10970355" y="2548919"/>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7B67A13-807E-447E-8B8F-8EF78D66EA47}"/>
              </a:ext>
            </a:extLst>
          </p:cNvPr>
          <p:cNvSpPr/>
          <p:nvPr/>
        </p:nvSpPr>
        <p:spPr>
          <a:xfrm>
            <a:off x="11452838" y="1872427"/>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80F9A5-C769-404F-AE08-0E3609EAF7E5}"/>
              </a:ext>
            </a:extLst>
          </p:cNvPr>
          <p:cNvSpPr/>
          <p:nvPr/>
        </p:nvSpPr>
        <p:spPr>
          <a:xfrm>
            <a:off x="11463794" y="2548919"/>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7361672-A4E8-4408-9BFB-40C856B1C7D9}"/>
              </a:ext>
            </a:extLst>
          </p:cNvPr>
          <p:cNvSpPr txBox="1"/>
          <p:nvPr/>
        </p:nvSpPr>
        <p:spPr>
          <a:xfrm rot="16200000">
            <a:off x="6299525" y="2927281"/>
            <a:ext cx="2819059"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True Positive Rate (Sensitivity) </a:t>
            </a:r>
          </a:p>
        </p:txBody>
      </p:sp>
      <p:sp>
        <p:nvSpPr>
          <p:cNvPr id="25" name="TextBox 24">
            <a:extLst>
              <a:ext uri="{FF2B5EF4-FFF2-40B4-BE49-F238E27FC236}">
                <a16:creationId xmlns:a16="http://schemas.microsoft.com/office/drawing/2014/main" id="{9C154C0F-F001-45F2-BD09-AACB53F07842}"/>
              </a:ext>
            </a:extLst>
          </p:cNvPr>
          <p:cNvSpPr txBox="1"/>
          <p:nvPr/>
        </p:nvSpPr>
        <p:spPr>
          <a:xfrm>
            <a:off x="8151296" y="5591142"/>
            <a:ext cx="2819059"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False Positive Rate (1 - Specificity) </a:t>
            </a:r>
          </a:p>
        </p:txBody>
      </p:sp>
    </p:spTree>
    <p:extLst>
      <p:ext uri="{BB962C8B-B14F-4D97-AF65-F5344CB8AC3E}">
        <p14:creationId xmlns:p14="http://schemas.microsoft.com/office/powerpoint/2010/main" val="2020791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99E40-0251-4F74-B0A7-02277874837C}"/>
              </a:ext>
            </a:extLst>
          </p:cNvPr>
          <p:cNvSpPr>
            <a:spLocks noGrp="1"/>
          </p:cNvSpPr>
          <p:nvPr>
            <p:ph type="title"/>
          </p:nvPr>
        </p:nvSpPr>
        <p:spPr/>
        <p:txBody>
          <a:bodyPr/>
          <a:lstStyle/>
          <a:p>
            <a:r>
              <a:rPr lang="en-US" dirty="0"/>
              <a:t>Violence and Video Games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57D5F4-778E-4051-9B25-A81F808590BE}"/>
                  </a:ext>
                </a:extLst>
              </p:cNvPr>
              <p:cNvSpPr>
                <a:spLocks noGrp="1"/>
              </p:cNvSpPr>
              <p:nvPr>
                <p:ph sz="quarter" idx="10"/>
              </p:nvPr>
            </p:nvSpPr>
            <p:spPr>
              <a:xfrm>
                <a:off x="539496" y="1435607"/>
                <a:ext cx="6858830" cy="5110666"/>
              </a:xfrm>
            </p:spPr>
            <p:txBody>
              <a:bodyPr>
                <a:normAutofit fontScale="85000" lnSpcReduction="20000"/>
              </a:bodyPr>
              <a:lstStyle/>
              <a:p>
                <a:pPr marL="0" indent="0">
                  <a:buNone/>
                </a:pPr>
                <a:r>
                  <a:rPr lang="en-US" dirty="0"/>
                  <a:t>Let’s say a machine learning dataset claims 85% of homicidal criminals in the United States have played violent video games.</a:t>
                </a:r>
              </a:p>
              <a:p>
                <a:pPr marL="0" indent="0">
                  <a:buNone/>
                </a:pPr>
                <a:r>
                  <a:rPr lang="en-US" dirty="0"/>
                  <a:t>What does this mean? Should we be alarmed and blame the video game industry? </a:t>
                </a:r>
              </a:p>
              <a:p>
                <a:pPr marL="0" indent="0">
                  <a:buNone/>
                </a:pPr>
                <a:r>
                  <a:rPr lang="en-US" dirty="0"/>
                  <a:t>Keep in mind that a conditional probability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𝐵</m:t>
                        </m:r>
                      </m:e>
                    </m:d>
                  </m:oMath>
                </a14:m>
                <a:r>
                  <a:rPr lang="en-US" dirty="0"/>
                  <a:t> is not the same as its reverse conditional probability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𝐴</m:t>
                        </m:r>
                      </m:e>
                    </m:d>
                  </m:oMath>
                </a14:m>
                <a:r>
                  <a:rPr lang="en-US" dirty="0"/>
                  <a:t>.</a:t>
                </a:r>
              </a:p>
              <a:p>
                <a:pPr marL="0" indent="0">
                  <a:buNone/>
                </a:pPr>
                <a:r>
                  <a:rPr lang="en-US" dirty="0"/>
                  <a:t>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𝑔𝑎𝑚𝑒𝑟</m:t>
                            </m:r>
                          </m:e>
                        </m:d>
                        <m:r>
                          <a:rPr lang="en-US" b="0" i="1" smtClean="0">
                            <a:latin typeface="Cambria Math" panose="02040503050406030204" pitchFamily="18" charset="0"/>
                          </a:rPr>
                          <m:t>h𝑜𝑚𝑖𝑐𝑖𝑑𝑎𝑙</m:t>
                        </m:r>
                      </m:e>
                    </m:d>
                    <m:r>
                      <a:rPr lang="en-US">
                        <a:latin typeface="Cambria Math" panose="02040503050406030204" pitchFamily="18" charset="0"/>
                      </a:rPr>
                      <m:t>=</m:t>
                    </m:r>
                    <m:r>
                      <a:rPr lang="en-US" b="0" i="0" smtClean="0">
                        <a:latin typeface="Cambria Math" panose="02040503050406030204" pitchFamily="18" charset="0"/>
                      </a:rPr>
                      <m:t> .85</m:t>
                    </m:r>
                  </m:oMath>
                </a14:m>
                <a:endParaRPr lang="en-US" b="0" dirty="0"/>
              </a:p>
              <a:p>
                <a:pPr marL="0" indent="0">
                  <a:buNone/>
                </a:pPr>
                <a:r>
                  <a:rPr lang="en-US" dirty="0"/>
                  <a:t>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h𝑜𝑚𝑖𝑐𝑖𝑑𝑎𝑙</m:t>
                            </m:r>
                          </m:e>
                        </m:d>
                        <m:r>
                          <a:rPr lang="en-US" b="0" i="1" smtClean="0">
                            <a:latin typeface="Cambria Math" panose="02040503050406030204" pitchFamily="18" charset="0"/>
                          </a:rPr>
                          <m:t>𝑔𝑎𝑚𝑒𝑟</m:t>
                        </m:r>
                      </m:e>
                    </m:d>
                    <m:r>
                      <a:rPr lang="en-US">
                        <a:latin typeface="Cambria Math" panose="02040503050406030204" pitchFamily="18" charset="0"/>
                      </a:rPr>
                      <m:t>=</m:t>
                    </m:r>
                    <m:r>
                      <a:rPr lang="en-US" b="0" i="0" smtClean="0">
                        <a:latin typeface="Cambria Math" panose="02040503050406030204" pitchFamily="18" charset="0"/>
                      </a:rPr>
                      <m:t> ?</m:t>
                    </m:r>
                  </m:oMath>
                </a14:m>
                <a:endParaRPr lang="en-US" dirty="0"/>
              </a:p>
              <a:p>
                <a:pPr marL="0" indent="0">
                  <a:buNone/>
                </a:pPr>
                <a:r>
                  <a:rPr lang="en-US" dirty="0"/>
                  <a:t>Just because most homicidal people are gamers (according to this study), does that mean most gamers are homicidal? </a:t>
                </a:r>
              </a:p>
              <a:p>
                <a:pPr marL="0" indent="0">
                  <a:buNone/>
                </a:pPr>
                <a:r>
                  <a:rPr lang="en-US" dirty="0"/>
                  <a:t>The answer we will discover is “NO!”</a:t>
                </a:r>
              </a:p>
            </p:txBody>
          </p:sp>
        </mc:Choice>
        <mc:Fallback xmlns="">
          <p:sp>
            <p:nvSpPr>
              <p:cNvPr id="3" name="Content Placeholder 2">
                <a:extLst>
                  <a:ext uri="{FF2B5EF4-FFF2-40B4-BE49-F238E27FC236}">
                    <a16:creationId xmlns:a16="http://schemas.microsoft.com/office/drawing/2014/main" id="{3B57D5F4-778E-4051-9B25-A81F808590BE}"/>
                  </a:ext>
                </a:extLst>
              </p:cNvPr>
              <p:cNvSpPr>
                <a:spLocks noGrp="1" noRot="1" noChangeAspect="1" noMove="1" noResize="1" noEditPoints="1" noAdjustHandles="1" noChangeArrowheads="1" noChangeShapeType="1" noTextEdit="1"/>
              </p:cNvSpPr>
              <p:nvPr>
                <p:ph sz="quarter" idx="10"/>
              </p:nvPr>
            </p:nvSpPr>
            <p:spPr>
              <a:xfrm>
                <a:off x="539496" y="1435607"/>
                <a:ext cx="6858830" cy="5110666"/>
              </a:xfrm>
              <a:blipFill>
                <a:blip r:embed="rId2"/>
                <a:stretch>
                  <a:fillRect l="-356" r="-89"/>
                </a:stretch>
              </a:blipFill>
            </p:spPr>
            <p:txBody>
              <a:bodyPr/>
              <a:lstStyle/>
              <a:p>
                <a:r>
                  <a:rPr lang="en-US">
                    <a:noFill/>
                  </a:rPr>
                  <a:t> </a:t>
                </a:r>
              </a:p>
            </p:txBody>
          </p:sp>
        </mc:Fallback>
      </mc:AlternateContent>
      <p:pic>
        <p:nvPicPr>
          <p:cNvPr id="4" name="Picture 3" descr="A person sitting at a table using a computer&#10;&#10;Description automatically generated">
            <a:extLst>
              <a:ext uri="{FF2B5EF4-FFF2-40B4-BE49-F238E27FC236}">
                <a16:creationId xmlns:a16="http://schemas.microsoft.com/office/drawing/2014/main" id="{1A7A0FED-D604-47D9-8639-F3356801F75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20050" y="1582738"/>
            <a:ext cx="3441700" cy="2292172"/>
          </a:xfrm>
          <a:prstGeom prst="rect">
            <a:avLst/>
          </a:prstGeom>
        </p:spPr>
      </p:pic>
      <p:sp>
        <p:nvSpPr>
          <p:cNvPr id="5" name="TextBox 4">
            <a:extLst>
              <a:ext uri="{FF2B5EF4-FFF2-40B4-BE49-F238E27FC236}">
                <a16:creationId xmlns:a16="http://schemas.microsoft.com/office/drawing/2014/main" id="{18AEA781-DCC9-4FD3-B5CA-A3E6AD6020C0}"/>
              </a:ext>
            </a:extLst>
          </p:cNvPr>
          <p:cNvSpPr txBox="1"/>
          <p:nvPr/>
        </p:nvSpPr>
        <p:spPr>
          <a:xfrm>
            <a:off x="8020050" y="3991550"/>
            <a:ext cx="3441700" cy="230832"/>
          </a:xfrm>
          <a:prstGeom prst="rect">
            <a:avLst/>
          </a:prstGeom>
        </p:spPr>
        <p:txBody>
          <a:bodyPr vert="horz" wrap="square" lIns="91440" tIns="45720" rIns="91440" bIns="45720" rtlCol="0">
            <a:spAutoFit/>
          </a:bodyPr>
          <a:lstStyle/>
          <a:p>
            <a:r>
              <a:rPr lang="en-US" sz="900" dirty="0">
                <a:hlinkClick r:id="rId4" tooltip="https://www.flickr.com/photos/nodstrum/29448488788"/>
              </a:rPr>
              <a:t>This Photo</a:t>
            </a:r>
            <a:r>
              <a:rPr lang="en-US" sz="900" dirty="0"/>
              <a:t> is licensed under </a:t>
            </a:r>
            <a:r>
              <a:rPr lang="en-US" sz="900" dirty="0">
                <a:hlinkClick r:id="rId5" tooltip="https://creativecommons.org/licenses/by/3.0/"/>
              </a:rPr>
              <a:t>CC BY</a:t>
            </a:r>
            <a:endParaRPr lang="en-US" sz="900" dirty="0"/>
          </a:p>
        </p:txBody>
      </p:sp>
    </p:spTree>
    <p:extLst>
      <p:ext uri="{BB962C8B-B14F-4D97-AF65-F5344CB8AC3E}">
        <p14:creationId xmlns:p14="http://schemas.microsoft.com/office/powerpoint/2010/main" val="51035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99E40-0251-4F74-B0A7-02277874837C}"/>
              </a:ext>
            </a:extLst>
          </p:cNvPr>
          <p:cNvSpPr>
            <a:spLocks noGrp="1"/>
          </p:cNvSpPr>
          <p:nvPr>
            <p:ph type="title"/>
          </p:nvPr>
        </p:nvSpPr>
        <p:spPr/>
        <p:txBody>
          <a:bodyPr/>
          <a:lstStyle/>
          <a:p>
            <a:r>
              <a:rPr lang="en-US" dirty="0"/>
              <a:t>Violence and Video Games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57D5F4-778E-4051-9B25-A81F808590BE}"/>
                  </a:ext>
                </a:extLst>
              </p:cNvPr>
              <p:cNvSpPr>
                <a:spLocks noGrp="1"/>
              </p:cNvSpPr>
              <p:nvPr>
                <p:ph sz="quarter" idx="10"/>
              </p:nvPr>
            </p:nvSpPr>
            <p:spPr>
              <a:xfrm>
                <a:off x="539496" y="1435607"/>
                <a:ext cx="6858830" cy="5089884"/>
              </a:xfrm>
            </p:spPr>
            <p:txBody>
              <a:bodyPr>
                <a:normAutofit/>
              </a:bodyPr>
              <a:lstStyle/>
              <a:p>
                <a:pPr marL="0" indent="0">
                  <a:buNone/>
                </a:pPr>
                <a:r>
                  <a:rPr lang="en-US" b="1" dirty="0"/>
                  <a:t>We need to use Bayes Theorem to flip the condition: </a:t>
                </a:r>
              </a:p>
              <a:p>
                <a:pPr marL="0" indent="0">
                  <a:buNone/>
                </a:pPr>
                <a:endParaRPr lang="en-US" dirty="0"/>
              </a:p>
              <a:p>
                <a:pPr marL="0" indent="0">
                  <a:buNone/>
                </a:pPr>
                <a:endParaRPr lang="en-US" dirty="0"/>
              </a:p>
              <a:p>
                <a:pPr marL="0" indent="0">
                  <a:buNone/>
                </a:pPr>
                <a:endParaRPr lang="en-US" dirty="0"/>
              </a:p>
              <a:p>
                <a:pPr marL="0" indent="0">
                  <a:buNone/>
                </a:pPr>
                <a:r>
                  <a:rPr lang="en-US" dirty="0"/>
                  <a:t>But we only have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𝑔𝑎𝑚𝑒𝑟</m:t>
                            </m:r>
                          </m:e>
                        </m:d>
                        <m:r>
                          <a:rPr lang="en-US" i="1">
                            <a:latin typeface="Cambria Math" panose="02040503050406030204" pitchFamily="18" charset="0"/>
                          </a:rPr>
                          <m:t>h𝑜𝑚𝑖𝑐𝑖𝑑𝑎𝑙</m:t>
                        </m:r>
                      </m:e>
                    </m:d>
                  </m:oMath>
                </a14:m>
                <a:r>
                  <a:rPr lang="en-US" dirty="0"/>
                  <a:t> which is .85.</a:t>
                </a:r>
              </a:p>
              <a:p>
                <a:pPr marL="0" indent="0">
                  <a:buNone/>
                </a:pPr>
                <a:r>
                  <a:rPr lang="en-US" dirty="0"/>
                  <a:t>We also need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h𝑜𝑚𝑖𝑐𝑖𝑑𝑎𝑙</m:t>
                        </m:r>
                      </m:e>
                    </m:d>
                  </m:oMath>
                </a14:m>
                <a:r>
                  <a:rPr lang="en-US" dirty="0"/>
                  <a:t> and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𝑔𝑎𝑚𝑒𝑟</m:t>
                        </m:r>
                      </m:e>
                    </m:d>
                  </m:oMath>
                </a14:m>
                <a:r>
                  <a:rPr lang="en-US" dirty="0"/>
                  <a:t> if we are going to flip the direction of the probability.</a:t>
                </a:r>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3B57D5F4-778E-4051-9B25-A81F808590BE}"/>
                  </a:ext>
                </a:extLst>
              </p:cNvPr>
              <p:cNvSpPr>
                <a:spLocks noGrp="1" noRot="1" noChangeAspect="1" noMove="1" noResize="1" noEditPoints="1" noAdjustHandles="1" noChangeArrowheads="1" noChangeShapeType="1" noTextEdit="1"/>
              </p:cNvSpPr>
              <p:nvPr>
                <p:ph sz="quarter" idx="10"/>
              </p:nvPr>
            </p:nvSpPr>
            <p:spPr>
              <a:xfrm>
                <a:off x="539496" y="1435607"/>
                <a:ext cx="6858830" cy="5089884"/>
              </a:xfrm>
              <a:blipFill>
                <a:blip r:embed="rId2"/>
                <a:stretch>
                  <a:fillRect l="-800"/>
                </a:stretch>
              </a:blipFill>
            </p:spPr>
            <p:txBody>
              <a:bodyPr/>
              <a:lstStyle/>
              <a:p>
                <a:r>
                  <a:rPr lang="en-US">
                    <a:noFill/>
                  </a:rPr>
                  <a:t> </a:t>
                </a:r>
              </a:p>
            </p:txBody>
          </p:sp>
        </mc:Fallback>
      </mc:AlternateContent>
      <p:pic>
        <p:nvPicPr>
          <p:cNvPr id="4" name="Picture 3" descr="A person sitting at a table using a computer&#10;&#10;Description automatically generated">
            <a:extLst>
              <a:ext uri="{FF2B5EF4-FFF2-40B4-BE49-F238E27FC236}">
                <a16:creationId xmlns:a16="http://schemas.microsoft.com/office/drawing/2014/main" id="{1A7A0FED-D604-47D9-8639-F3356801F75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20050" y="1582738"/>
            <a:ext cx="3441700" cy="2292172"/>
          </a:xfrm>
          <a:prstGeom prst="rect">
            <a:avLst/>
          </a:prstGeom>
        </p:spPr>
      </p:pic>
      <p:sp>
        <p:nvSpPr>
          <p:cNvPr id="5" name="TextBox 4">
            <a:extLst>
              <a:ext uri="{FF2B5EF4-FFF2-40B4-BE49-F238E27FC236}">
                <a16:creationId xmlns:a16="http://schemas.microsoft.com/office/drawing/2014/main" id="{18AEA781-DCC9-4FD3-B5CA-A3E6AD6020C0}"/>
              </a:ext>
            </a:extLst>
          </p:cNvPr>
          <p:cNvSpPr txBox="1"/>
          <p:nvPr/>
        </p:nvSpPr>
        <p:spPr>
          <a:xfrm>
            <a:off x="8020050" y="3991550"/>
            <a:ext cx="3441700" cy="230832"/>
          </a:xfrm>
          <a:prstGeom prst="rect">
            <a:avLst/>
          </a:prstGeom>
        </p:spPr>
        <p:txBody>
          <a:bodyPr vert="horz" wrap="square" lIns="91440" tIns="45720" rIns="91440" bIns="45720" rtlCol="0">
            <a:spAutoFit/>
          </a:bodyPr>
          <a:lstStyle/>
          <a:p>
            <a:r>
              <a:rPr lang="en-US" sz="900" dirty="0">
                <a:hlinkClick r:id="rId4" tooltip="https://www.flickr.com/photos/nodstrum/29448488788"/>
              </a:rPr>
              <a:t>This Photo</a:t>
            </a:r>
            <a:r>
              <a:rPr lang="en-US" sz="900" dirty="0"/>
              <a:t> is licensed under </a:t>
            </a:r>
            <a:r>
              <a:rPr lang="en-US" sz="900" dirty="0">
                <a:hlinkClick r:id="rId5" tooltip="https://creativecommons.org/licenses/by/3.0/"/>
              </a:rPr>
              <a:t>CC BY</a:t>
            </a:r>
            <a:endParaRPr lang="en-US" sz="9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C3FDE5B-E7D5-44E8-AA04-9BAA8B76A3EF}"/>
                  </a:ext>
                </a:extLst>
              </p:cNvPr>
              <p:cNvSpPr txBox="1"/>
              <p:nvPr/>
            </p:nvSpPr>
            <p:spPr>
              <a:xfrm>
                <a:off x="636865" y="2152063"/>
                <a:ext cx="2558714" cy="576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𝐵</m:t>
                          </m:r>
                        </m:e>
                      </m:d>
                      <m:r>
                        <a:rPr lang="en-US" i="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𝐴</m:t>
                              </m:r>
                            </m:e>
                          </m:d>
                          <m:r>
                            <a:rPr lang="en-US" b="0" i="0"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num>
                        <m:den>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d>
                        </m:den>
                      </m:f>
                    </m:oMath>
                  </m:oMathPara>
                </a14:m>
                <a:endParaRPr lang="en-US" dirty="0"/>
              </a:p>
            </p:txBody>
          </p:sp>
        </mc:Choice>
        <mc:Fallback xmlns="">
          <p:sp>
            <p:nvSpPr>
              <p:cNvPr id="7" name="TextBox 6">
                <a:extLst>
                  <a:ext uri="{FF2B5EF4-FFF2-40B4-BE49-F238E27FC236}">
                    <a16:creationId xmlns:a16="http://schemas.microsoft.com/office/drawing/2014/main" id="{5C3FDE5B-E7D5-44E8-AA04-9BAA8B76A3EF}"/>
                  </a:ext>
                </a:extLst>
              </p:cNvPr>
              <p:cNvSpPr txBox="1">
                <a:spLocks noRot="1" noChangeAspect="1" noMove="1" noResize="1" noEditPoints="1" noAdjustHandles="1" noChangeArrowheads="1" noChangeShapeType="1" noTextEdit="1"/>
              </p:cNvSpPr>
              <p:nvPr/>
            </p:nvSpPr>
            <p:spPr>
              <a:xfrm>
                <a:off x="636865" y="2152063"/>
                <a:ext cx="2558714" cy="57676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61BFE7B-E10F-45E7-9182-3A8AEBA8FF5F}"/>
                  </a:ext>
                </a:extLst>
              </p:cNvPr>
              <p:cNvSpPr txBox="1"/>
              <p:nvPr/>
            </p:nvSpPr>
            <p:spPr>
              <a:xfrm>
                <a:off x="636865" y="3057633"/>
                <a:ext cx="6319422" cy="5861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h𝑜𝑚𝑖𝑐𝑖𝑑𝑖𝑎𝑙</m:t>
                              </m:r>
                            </m:e>
                          </m:d>
                          <m:r>
                            <a:rPr lang="en-US" b="0" i="1" smtClean="0">
                              <a:latin typeface="Cambria Math" panose="02040503050406030204" pitchFamily="18" charset="0"/>
                            </a:rPr>
                            <m:t>𝑔𝑎𝑚𝑒𝑟</m:t>
                          </m:r>
                        </m:e>
                      </m:d>
                      <m:r>
                        <a:rPr lang="en-US" i="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𝑔𝑎𝑚𝑒𝑟</m:t>
                                  </m:r>
                                </m:e>
                              </m:d>
                              <m:r>
                                <a:rPr lang="en-US" b="0" i="1" smtClean="0">
                                  <a:latin typeface="Cambria Math" panose="02040503050406030204" pitchFamily="18" charset="0"/>
                                </a:rPr>
                                <m:t>h𝑜𝑚𝑖𝑐𝑖𝑑𝑎𝑙</m:t>
                              </m:r>
                            </m:e>
                          </m:d>
                          <m:r>
                            <a:rPr lang="en-US" b="0" i="0"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h𝑜𝑚𝑖𝑐𝑖𝑑𝑎𝑙</m:t>
                              </m:r>
                            </m:e>
                          </m:d>
                        </m:num>
                        <m:den>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𝑔𝑎𝑚𝑒𝑟</m:t>
                              </m:r>
                            </m:e>
                          </m:d>
                        </m:den>
                      </m:f>
                    </m:oMath>
                  </m:oMathPara>
                </a14:m>
                <a:endParaRPr lang="en-US" dirty="0"/>
              </a:p>
            </p:txBody>
          </p:sp>
        </mc:Choice>
        <mc:Fallback xmlns="">
          <p:sp>
            <p:nvSpPr>
              <p:cNvPr id="8" name="TextBox 7">
                <a:extLst>
                  <a:ext uri="{FF2B5EF4-FFF2-40B4-BE49-F238E27FC236}">
                    <a16:creationId xmlns:a16="http://schemas.microsoft.com/office/drawing/2014/main" id="{161BFE7B-E10F-45E7-9182-3A8AEBA8FF5F}"/>
                  </a:ext>
                </a:extLst>
              </p:cNvPr>
              <p:cNvSpPr txBox="1">
                <a:spLocks noRot="1" noChangeAspect="1" noMove="1" noResize="1" noEditPoints="1" noAdjustHandles="1" noChangeArrowheads="1" noChangeShapeType="1" noTextEdit="1"/>
              </p:cNvSpPr>
              <p:nvPr/>
            </p:nvSpPr>
            <p:spPr>
              <a:xfrm>
                <a:off x="636865" y="3057633"/>
                <a:ext cx="6319422" cy="58612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8852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Imagine you have 11 patients exposed to a chemical for </a:t>
                </a:r>
                <a14:m>
                  <m:oMath xmlns:m="http://schemas.openxmlformats.org/officeDocument/2006/math">
                    <m:r>
                      <a:rPr lang="en-US" i="1" dirty="0" smtClean="0">
                        <a:latin typeface="Cambria Math" panose="02040503050406030204" pitchFamily="18" charset="0"/>
                      </a:rPr>
                      <m:t>𝑥</m:t>
                    </m:r>
                  </m:oMath>
                </a14:m>
                <a:r>
                  <a:rPr lang="en-US" dirty="0"/>
                  <a:t> hours, and you plot whether they exhibited symptoms (1) or not (0). </a:t>
                </a:r>
              </a:p>
              <a:p>
                <a:pPr>
                  <a:spcAft>
                    <a:spcPts val="2000"/>
                  </a:spcAft>
                </a:pPr>
                <a:r>
                  <a:rPr lang="en-US" dirty="0"/>
                  <a:t>Plotting our patient data (right), we can easily eyeball a clear cutoff at 4 hours where patients transition from</a:t>
                </a:r>
                <a:r>
                  <a:rPr lang="en-US" b="1" i="1" dirty="0"/>
                  <a:t> not showing symptoms (0) </a:t>
                </a:r>
                <a:r>
                  <a:rPr lang="en-US" dirty="0"/>
                  <a:t>to </a:t>
                </a:r>
                <a:r>
                  <a:rPr lang="en-US" b="1" i="1" dirty="0"/>
                  <a:t>showing symptoms (1)</a:t>
                </a:r>
                <a:r>
                  <a:rPr lang="en-US" dirty="0"/>
                  <a:t>. </a:t>
                </a:r>
              </a:p>
            </p:txBody>
          </p:sp>
        </mc:Choice>
        <mc:Fallback xmlns="">
          <p:sp>
            <p:nvSpPr>
              <p:cNvPr id="3" name="Content Placeholder 2">
                <a:extLst>
                  <a:ext uri="{FF2B5EF4-FFF2-40B4-BE49-F238E27FC236}">
                    <a16:creationId xmlns:a16="http://schemas.microsoft.com/office/drawing/2014/main" id="{F2EFB6E9-5B79-4587-AA5A-6C7CF460134F}"/>
                  </a:ext>
                </a:extLst>
              </p:cNvPr>
              <p:cNvSpPr>
                <a:spLocks noGrp="1" noRot="1" noChangeAspect="1" noMove="1" noResize="1" noEditPoints="1" noAdjustHandles="1" noChangeArrowheads="1" noChangeShapeType="1" noTextEdit="1"/>
              </p:cNvSpPr>
              <p:nvPr>
                <p:ph sz="quarter" idx="10"/>
              </p:nvPr>
            </p:nvSpPr>
            <p:spPr>
              <a:xfrm>
                <a:off x="539496" y="1435608"/>
                <a:ext cx="6858830" cy="4974336"/>
              </a:xfrm>
              <a:blipFill>
                <a:blip r:embed="rId2"/>
                <a:stretch>
                  <a:fillRect l="-800"/>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0F76BBE-EAF5-4377-814A-913A3745DB1E}"/>
              </a:ext>
            </a:extLst>
          </p:cNvPr>
          <p:cNvSpPr/>
          <p:nvPr/>
        </p:nvSpPr>
        <p:spPr>
          <a:xfrm>
            <a:off x="7535008" y="5580888"/>
            <a:ext cx="3953775" cy="523220"/>
          </a:xfrm>
          <a:prstGeom prst="rect">
            <a:avLst/>
          </a:prstGeom>
        </p:spPr>
        <p:txBody>
          <a:bodyPr wrap="none">
            <a:spAutoFit/>
          </a:bodyPr>
          <a:lstStyle/>
          <a:p>
            <a:r>
              <a:rPr lang="en-US" sz="1400" dirty="0">
                <a:hlinkClick r:id="rId3"/>
              </a:rPr>
              <a:t>https://www.desmos.com/calculator/prs2p0sofc</a:t>
            </a:r>
            <a:endParaRPr lang="en-US" sz="1400" dirty="0"/>
          </a:p>
          <a:p>
            <a:endParaRPr lang="en-US" sz="1400" dirty="0"/>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62691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99E40-0251-4F74-B0A7-02277874837C}"/>
              </a:ext>
            </a:extLst>
          </p:cNvPr>
          <p:cNvSpPr>
            <a:spLocks noGrp="1"/>
          </p:cNvSpPr>
          <p:nvPr>
            <p:ph type="title"/>
          </p:nvPr>
        </p:nvSpPr>
        <p:spPr/>
        <p:txBody>
          <a:bodyPr/>
          <a:lstStyle/>
          <a:p>
            <a:r>
              <a:rPr lang="en-US" dirty="0"/>
              <a:t>Violence and Video Games</a:t>
            </a:r>
          </a:p>
        </p:txBody>
      </p:sp>
      <p:sp>
        <p:nvSpPr>
          <p:cNvPr id="3" name="Content Placeholder 2">
            <a:extLst>
              <a:ext uri="{FF2B5EF4-FFF2-40B4-BE49-F238E27FC236}">
                <a16:creationId xmlns:a16="http://schemas.microsoft.com/office/drawing/2014/main" id="{3B57D5F4-778E-4051-9B25-A81F808590BE}"/>
              </a:ext>
            </a:extLst>
          </p:cNvPr>
          <p:cNvSpPr>
            <a:spLocks noGrp="1"/>
          </p:cNvSpPr>
          <p:nvPr>
            <p:ph sz="quarter" idx="10"/>
          </p:nvPr>
        </p:nvSpPr>
        <p:spPr>
          <a:xfrm>
            <a:off x="539496" y="1435607"/>
            <a:ext cx="6858830" cy="5089884"/>
          </a:xfrm>
        </p:spPr>
        <p:txBody>
          <a:bodyPr>
            <a:normAutofit/>
          </a:bodyPr>
          <a:lstStyle/>
          <a:p>
            <a:pPr marL="0" indent="0">
              <a:buNone/>
            </a:pPr>
            <a:r>
              <a:rPr lang="en-US" dirty="0"/>
              <a:t>Sometimes it can be hard to get these other probabilities, but with population studies a little bit of research might give us some numbers. </a:t>
            </a:r>
          </a:p>
          <a:p>
            <a:pPr marL="0" indent="0">
              <a:buNone/>
            </a:pPr>
            <a:r>
              <a:rPr lang="en-US" dirty="0"/>
              <a:t>According to the FBI, there are 17,251 known homicidal offenders in 2017 and according to Wolfram Alpha there are 324 million people in the United States. </a:t>
            </a:r>
          </a:p>
          <a:p>
            <a:pPr marL="0" indent="0">
              <a:buNone/>
            </a:pPr>
            <a:endParaRPr lang="en-US" dirty="0"/>
          </a:p>
          <a:p>
            <a:pPr marL="0" indent="0">
              <a:buNone/>
            </a:pPr>
            <a:r>
              <a:rPr lang="en-US" dirty="0"/>
              <a:t>Gathering data from video game industry market research, you estimate that 19% of the population plays violent video games. </a:t>
            </a:r>
          </a:p>
          <a:p>
            <a:pPr marL="0" indent="0">
              <a:buNone/>
            </a:pPr>
            <a:endParaRPr lang="en-US" dirty="0"/>
          </a:p>
          <a:p>
            <a:pPr marL="0" indent="0">
              <a:buNone/>
            </a:pPr>
            <a:endParaRPr lang="en-US" dirty="0"/>
          </a:p>
          <a:p>
            <a:pPr marL="0" indent="0">
              <a:buNone/>
            </a:pPr>
            <a:endParaRPr lang="en-US" dirty="0"/>
          </a:p>
        </p:txBody>
      </p:sp>
      <p:pic>
        <p:nvPicPr>
          <p:cNvPr id="4" name="Picture 3" descr="A person sitting at a table using a computer&#10;&#10;Description automatically generated">
            <a:extLst>
              <a:ext uri="{FF2B5EF4-FFF2-40B4-BE49-F238E27FC236}">
                <a16:creationId xmlns:a16="http://schemas.microsoft.com/office/drawing/2014/main" id="{1A7A0FED-D604-47D9-8639-F3356801F75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020050" y="1582738"/>
            <a:ext cx="3441700" cy="2292172"/>
          </a:xfrm>
          <a:prstGeom prst="rect">
            <a:avLst/>
          </a:prstGeom>
        </p:spPr>
      </p:pic>
      <p:sp>
        <p:nvSpPr>
          <p:cNvPr id="5" name="TextBox 4">
            <a:extLst>
              <a:ext uri="{FF2B5EF4-FFF2-40B4-BE49-F238E27FC236}">
                <a16:creationId xmlns:a16="http://schemas.microsoft.com/office/drawing/2014/main" id="{18AEA781-DCC9-4FD3-B5CA-A3E6AD6020C0}"/>
              </a:ext>
            </a:extLst>
          </p:cNvPr>
          <p:cNvSpPr txBox="1"/>
          <p:nvPr/>
        </p:nvSpPr>
        <p:spPr>
          <a:xfrm>
            <a:off x="8020050" y="3991550"/>
            <a:ext cx="3441700" cy="230832"/>
          </a:xfrm>
          <a:prstGeom prst="rect">
            <a:avLst/>
          </a:prstGeom>
        </p:spPr>
        <p:txBody>
          <a:bodyPr vert="horz" wrap="square" lIns="91440" tIns="45720" rIns="91440" bIns="45720" rtlCol="0">
            <a:spAutoFit/>
          </a:bodyPr>
          <a:lstStyle/>
          <a:p>
            <a:r>
              <a:rPr lang="en-US" sz="900" dirty="0">
                <a:hlinkClick r:id="rId3" tooltip="https://www.flickr.com/photos/nodstrum/29448488788"/>
              </a:rPr>
              <a:t>This Photo</a:t>
            </a:r>
            <a:r>
              <a:rPr lang="en-US" sz="900" dirty="0"/>
              <a:t> is licensed under </a:t>
            </a:r>
            <a:r>
              <a:rPr lang="en-US" sz="900" dirty="0">
                <a:hlinkClick r:id="rId4" tooltip="https://creativecommons.org/licenses/by/3.0/"/>
              </a:rPr>
              <a:t>CC BY</a:t>
            </a:r>
            <a:endParaRPr lang="en-US" sz="9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97D74E-192F-4138-9827-63F6E2D5831B}"/>
                  </a:ext>
                </a:extLst>
              </p:cNvPr>
              <p:cNvSpPr txBox="1"/>
              <p:nvPr/>
            </p:nvSpPr>
            <p:spPr>
              <a:xfrm>
                <a:off x="1941149" y="4456400"/>
                <a:ext cx="3386504" cy="397353"/>
              </a:xfrm>
              <a:prstGeom prst="rect">
                <a:avLst/>
              </a:prstGeom>
              <a:noFill/>
            </p:spPr>
            <p:txBody>
              <a:bodyPr wrap="none" lIns="0" tIns="0" rIns="0" bIns="0" rtlCol="0">
                <a:spAutoFit/>
              </a:bodyPr>
              <a:lstStyle/>
              <a:p>
                <a14:m>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h𝑜𝑚𝑖𝑐𝑖𝑎𝑙</m:t>
                        </m:r>
                      </m:e>
                    </m:d>
                    <m:r>
                      <a:rPr lang="en-US" i="0">
                        <a:latin typeface="Cambria Math" panose="02040503050406030204" pitchFamily="18" charset="0"/>
                      </a:rPr>
                      <m:t>=</m:t>
                    </m:r>
                    <m:f>
                      <m:fPr>
                        <m:ctrlPr>
                          <a:rPr lang="en-US" i="1">
                            <a:latin typeface="Cambria Math" panose="02040503050406030204" pitchFamily="18" charset="0"/>
                          </a:rPr>
                        </m:ctrlPr>
                      </m:fPr>
                      <m:num>
                        <m:r>
                          <a:rPr lang="en-US" i="0">
                            <a:latin typeface="Cambria Math" panose="02040503050406030204" pitchFamily="18" charset="0"/>
                          </a:rPr>
                          <m:t>17251</m:t>
                        </m:r>
                      </m:num>
                      <m:den>
                        <m:r>
                          <a:rPr lang="en-US" i="0">
                            <a:latin typeface="Cambria Math" panose="02040503050406030204" pitchFamily="18" charset="0"/>
                          </a:rPr>
                          <m:t>324000000</m:t>
                        </m:r>
                      </m:den>
                    </m:f>
                  </m:oMath>
                </a14:m>
                <a:r>
                  <a:rPr lang="en-US" dirty="0"/>
                  <a:t> =.00005 </a:t>
                </a:r>
              </a:p>
            </p:txBody>
          </p:sp>
        </mc:Choice>
        <mc:Fallback xmlns="">
          <p:sp>
            <p:nvSpPr>
              <p:cNvPr id="6" name="TextBox 5">
                <a:extLst>
                  <a:ext uri="{FF2B5EF4-FFF2-40B4-BE49-F238E27FC236}">
                    <a16:creationId xmlns:a16="http://schemas.microsoft.com/office/drawing/2014/main" id="{BB97D74E-192F-4138-9827-63F6E2D5831B}"/>
                  </a:ext>
                </a:extLst>
              </p:cNvPr>
              <p:cNvSpPr txBox="1">
                <a:spLocks noRot="1" noChangeAspect="1" noMove="1" noResize="1" noEditPoints="1" noAdjustHandles="1" noChangeArrowheads="1" noChangeShapeType="1" noTextEdit="1"/>
              </p:cNvSpPr>
              <p:nvPr/>
            </p:nvSpPr>
            <p:spPr>
              <a:xfrm>
                <a:off x="1941149" y="4456400"/>
                <a:ext cx="3386504" cy="397353"/>
              </a:xfrm>
              <a:prstGeom prst="rect">
                <a:avLst/>
              </a:prstGeom>
              <a:blipFill>
                <a:blip r:embed="rId5"/>
                <a:stretch>
                  <a:fillRect l="-2338" t="-6154" r="-3237"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C802542F-4E13-448D-93C7-0470F60F31FD}"/>
                  </a:ext>
                </a:extLst>
              </p:cNvPr>
              <p:cNvSpPr/>
              <p:nvPr/>
            </p:nvSpPr>
            <p:spPr>
              <a:xfrm>
                <a:off x="2931801" y="6097570"/>
                <a:ext cx="18841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𝑔𝑎𝑚𝑒𝑟</m:t>
                          </m:r>
                        </m:e>
                      </m:d>
                      <m:r>
                        <a:rPr lang="en-US">
                          <a:latin typeface="Cambria Math" panose="02040503050406030204" pitchFamily="18" charset="0"/>
                        </a:rPr>
                        <m:t>=</m:t>
                      </m:r>
                      <m:r>
                        <a:rPr lang="en-US" b="0" i="1" smtClean="0">
                          <a:latin typeface="Cambria Math" panose="02040503050406030204" pitchFamily="18" charset="0"/>
                        </a:rPr>
                        <m:t>.19</m:t>
                      </m:r>
                    </m:oMath>
                  </m:oMathPara>
                </a14:m>
                <a:endParaRPr lang="en-US" dirty="0"/>
              </a:p>
            </p:txBody>
          </p:sp>
        </mc:Choice>
        <mc:Fallback xmlns="">
          <p:sp>
            <p:nvSpPr>
              <p:cNvPr id="9" name="Rectangle 8">
                <a:extLst>
                  <a:ext uri="{FF2B5EF4-FFF2-40B4-BE49-F238E27FC236}">
                    <a16:creationId xmlns:a16="http://schemas.microsoft.com/office/drawing/2014/main" id="{C802542F-4E13-448D-93C7-0470F60F31FD}"/>
                  </a:ext>
                </a:extLst>
              </p:cNvPr>
              <p:cNvSpPr>
                <a:spLocks noRot="1" noChangeAspect="1" noMove="1" noResize="1" noEditPoints="1" noAdjustHandles="1" noChangeArrowheads="1" noChangeShapeType="1" noTextEdit="1"/>
              </p:cNvSpPr>
              <p:nvPr/>
            </p:nvSpPr>
            <p:spPr>
              <a:xfrm>
                <a:off x="2931801" y="6097570"/>
                <a:ext cx="1884170" cy="369332"/>
              </a:xfrm>
              <a:prstGeom prst="rect">
                <a:avLst/>
              </a:prstGeom>
              <a:blipFill>
                <a:blip r:embed="rId6"/>
                <a:stretch>
                  <a:fillRect b="-9836"/>
                </a:stretch>
              </a:blipFill>
            </p:spPr>
            <p:txBody>
              <a:bodyPr/>
              <a:lstStyle/>
              <a:p>
                <a:r>
                  <a:rPr lang="en-US">
                    <a:noFill/>
                  </a:rPr>
                  <a:t> </a:t>
                </a:r>
              </a:p>
            </p:txBody>
          </p:sp>
        </mc:Fallback>
      </mc:AlternateContent>
    </p:spTree>
    <p:extLst>
      <p:ext uri="{BB962C8B-B14F-4D97-AF65-F5344CB8AC3E}">
        <p14:creationId xmlns:p14="http://schemas.microsoft.com/office/powerpoint/2010/main" val="2460937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F40C6-7F9D-4032-8F71-C3EF5CBAEC52}"/>
              </a:ext>
            </a:extLst>
          </p:cNvPr>
          <p:cNvSpPr>
            <a:spLocks noGrp="1"/>
          </p:cNvSpPr>
          <p:nvPr>
            <p:ph type="title"/>
          </p:nvPr>
        </p:nvSpPr>
        <p:spPr/>
        <p:txBody>
          <a:bodyPr/>
          <a:lstStyle/>
          <a:p>
            <a:r>
              <a:rPr lang="en-US" dirty="0"/>
              <a:t>Discovering Bayes Theorem</a:t>
            </a:r>
          </a:p>
        </p:txBody>
      </p:sp>
      <p:sp>
        <p:nvSpPr>
          <p:cNvPr id="3" name="Content Placeholder 2">
            <a:extLst>
              <a:ext uri="{FF2B5EF4-FFF2-40B4-BE49-F238E27FC236}">
                <a16:creationId xmlns:a16="http://schemas.microsoft.com/office/drawing/2014/main" id="{F708E3AB-88FD-46B1-8143-C301C482AC6D}"/>
              </a:ext>
            </a:extLst>
          </p:cNvPr>
          <p:cNvSpPr>
            <a:spLocks noGrp="1"/>
          </p:cNvSpPr>
          <p:nvPr>
            <p:ph sz="quarter" idx="10"/>
          </p:nvPr>
        </p:nvSpPr>
        <p:spPr>
          <a:xfrm>
            <a:off x="539495" y="1435608"/>
            <a:ext cx="7288323" cy="5113238"/>
          </a:xfrm>
        </p:spPr>
        <p:txBody>
          <a:bodyPr>
            <a:normAutofit fontScale="85000" lnSpcReduction="10000"/>
          </a:bodyPr>
          <a:lstStyle/>
          <a:p>
            <a:pPr marL="0" indent="0">
              <a:buNone/>
            </a:pPr>
            <a:r>
              <a:rPr lang="en-US" b="1" dirty="0"/>
              <a:t>Unlike the media and politicians, we continued doing the math and research and found 19% of the population plays violent video games, and .005% of the population is homicidal. </a:t>
            </a:r>
            <a:endParaRPr lang="en-US" dirty="0"/>
          </a:p>
          <a:p>
            <a:pPr marL="0" indent="0">
              <a:buNone/>
            </a:pPr>
            <a:r>
              <a:rPr lang="en-US" b="1" dirty="0"/>
              <a:t>We can use Bayes Theorem to merge these probabilities together.</a:t>
            </a:r>
            <a:endParaRPr lang="en-US" sz="1600" dirty="0"/>
          </a:p>
          <a:p>
            <a:pPr marL="457200" lvl="2" indent="0">
              <a:buNone/>
            </a:pPr>
            <a:r>
              <a:rPr lang="en-US" sz="1600" i="1" dirty="0"/>
              <a:t>P(Homicidal if Gamer) = P(Gamer if Homicidal) * P(Homicidal) / P(Gamer) </a:t>
            </a:r>
          </a:p>
          <a:p>
            <a:pPr marL="457200" lvl="2" indent="0">
              <a:buNone/>
            </a:pPr>
            <a:r>
              <a:rPr lang="en-US" sz="1600" i="1" dirty="0"/>
              <a:t>P(Homicidal if Gamer) = (.85 * .00005) / .19 </a:t>
            </a:r>
          </a:p>
          <a:p>
            <a:pPr marL="457200" lvl="2" indent="0">
              <a:buNone/>
            </a:pPr>
            <a:r>
              <a:rPr lang="en-US" sz="1600" i="1" dirty="0">
                <a:solidFill>
                  <a:srgbClr val="FF0000"/>
                </a:solidFill>
              </a:rPr>
              <a:t>P(Homicidal if Gamer) = 0.0002</a:t>
            </a:r>
            <a:endParaRPr lang="en-US" dirty="0"/>
          </a:p>
          <a:p>
            <a:pPr marL="0" indent="0">
              <a:buNone/>
            </a:pPr>
            <a:r>
              <a:rPr lang="en-US" dirty="0"/>
              <a:t>Wow! So if you take any gamer there is only a .02% chance they are homicidal. </a:t>
            </a:r>
          </a:p>
          <a:p>
            <a:pPr marL="0" indent="0">
              <a:buNone/>
            </a:pPr>
            <a:r>
              <a:rPr lang="en-US" dirty="0"/>
              <a:t>This number is much different than the 85% probability a homicidal criminal is a gamer. </a:t>
            </a:r>
          </a:p>
        </p:txBody>
      </p:sp>
      <p:pic>
        <p:nvPicPr>
          <p:cNvPr id="5" name="Picture 4" descr="A person sitting at a table using a computer&#10;&#10;Description automatically generated">
            <a:extLst>
              <a:ext uri="{FF2B5EF4-FFF2-40B4-BE49-F238E27FC236}">
                <a16:creationId xmlns:a16="http://schemas.microsoft.com/office/drawing/2014/main" id="{68B77340-B1F1-474A-BF51-6B953A06D97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20050" y="1582738"/>
            <a:ext cx="3441700" cy="2292172"/>
          </a:xfrm>
          <a:prstGeom prst="rect">
            <a:avLst/>
          </a:prstGeom>
        </p:spPr>
      </p:pic>
      <p:sp>
        <p:nvSpPr>
          <p:cNvPr id="6" name="TextBox 5">
            <a:extLst>
              <a:ext uri="{FF2B5EF4-FFF2-40B4-BE49-F238E27FC236}">
                <a16:creationId xmlns:a16="http://schemas.microsoft.com/office/drawing/2014/main" id="{B7EE7023-79B1-4A59-B877-F87915A2A001}"/>
              </a:ext>
            </a:extLst>
          </p:cNvPr>
          <p:cNvSpPr txBox="1"/>
          <p:nvPr/>
        </p:nvSpPr>
        <p:spPr>
          <a:xfrm>
            <a:off x="8020050" y="3991550"/>
            <a:ext cx="3441700" cy="230832"/>
          </a:xfrm>
          <a:prstGeom prst="rect">
            <a:avLst/>
          </a:prstGeom>
        </p:spPr>
        <p:txBody>
          <a:bodyPr vert="horz" wrap="square" lIns="91440" tIns="45720" rIns="91440" bIns="45720" rtlCol="0">
            <a:spAutoFit/>
          </a:bodyPr>
          <a:lstStyle/>
          <a:p>
            <a:r>
              <a:rPr lang="en-US" sz="900" dirty="0">
                <a:hlinkClick r:id="rId4" tooltip="https://www.flickr.com/photos/nodstrum/29448488788"/>
              </a:rPr>
              <a:t>This Photo</a:t>
            </a:r>
            <a:r>
              <a:rPr lang="en-US" sz="900" dirty="0"/>
              <a:t> is licensed under </a:t>
            </a:r>
            <a:r>
              <a:rPr lang="en-US" sz="900" dirty="0">
                <a:hlinkClick r:id="rId5" tooltip="https://creativecommons.org/licenses/by/3.0/"/>
              </a:rPr>
              <a:t>CC BY</a:t>
            </a:r>
            <a:endParaRPr lang="en-US" sz="900" dirty="0"/>
          </a:p>
        </p:txBody>
      </p:sp>
    </p:spTree>
    <p:extLst>
      <p:ext uri="{BB962C8B-B14F-4D97-AF65-F5344CB8AC3E}">
        <p14:creationId xmlns:p14="http://schemas.microsoft.com/office/powerpoint/2010/main" val="3616804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11A9E-3D68-4A88-8592-9468EA9A96E7}"/>
              </a:ext>
            </a:extLst>
          </p:cNvPr>
          <p:cNvSpPr>
            <a:spLocks noGrp="1"/>
          </p:cNvSpPr>
          <p:nvPr>
            <p:ph type="title"/>
          </p:nvPr>
        </p:nvSpPr>
        <p:spPr/>
        <p:txBody>
          <a:bodyPr>
            <a:normAutofit/>
          </a:bodyPr>
          <a:lstStyle/>
          <a:p>
            <a:r>
              <a:rPr lang="en-US" dirty="0"/>
              <a:t>Bayes and the Confusion Matrix	</a:t>
            </a:r>
          </a:p>
        </p:txBody>
      </p:sp>
      <p:sp>
        <p:nvSpPr>
          <p:cNvPr id="3" name="Content Placeholder 2">
            <a:extLst>
              <a:ext uri="{FF2B5EF4-FFF2-40B4-BE49-F238E27FC236}">
                <a16:creationId xmlns:a16="http://schemas.microsoft.com/office/drawing/2014/main" id="{4A297675-9A97-4550-AB1B-C2DFA2E5D3EE}"/>
              </a:ext>
            </a:extLst>
          </p:cNvPr>
          <p:cNvSpPr>
            <a:spLocks noGrp="1"/>
          </p:cNvSpPr>
          <p:nvPr>
            <p:ph sz="quarter" idx="10"/>
          </p:nvPr>
        </p:nvSpPr>
        <p:spPr>
          <a:xfrm>
            <a:off x="539496" y="1435608"/>
            <a:ext cx="6955318" cy="4823678"/>
          </a:xfrm>
        </p:spPr>
        <p:txBody>
          <a:bodyPr>
            <a:normAutofit/>
          </a:bodyPr>
          <a:lstStyle/>
          <a:p>
            <a:pPr marL="0" indent="0">
              <a:buNone/>
            </a:pPr>
            <a:r>
              <a:rPr lang="en-US" dirty="0"/>
              <a:t>A medical technology vendor approaches your organization and says they have an “AI system” that takes a small blood sample, assays several variables, ensembles machine learning algorithms, and predicts a health risk (simply categorized as “AT RISK” or “NOT AT RISK”). </a:t>
            </a:r>
          </a:p>
          <a:p>
            <a:pPr marL="0" indent="0">
              <a:buNone/>
            </a:pPr>
            <a:r>
              <a:rPr lang="en-US" dirty="0"/>
              <a:t>The vendor says that 99% of patients who are at risk will test positive. </a:t>
            </a:r>
          </a:p>
          <a:p>
            <a:pPr marL="0" indent="0">
              <a:buNone/>
            </a:pPr>
            <a:r>
              <a:rPr lang="en-US" dirty="0"/>
              <a:t>Is this significant and credible? Why or why not? What should our next questions be? </a:t>
            </a:r>
          </a:p>
        </p:txBody>
      </p:sp>
      <p:pic>
        <p:nvPicPr>
          <p:cNvPr id="5" name="Picture 4">
            <a:extLst>
              <a:ext uri="{FF2B5EF4-FFF2-40B4-BE49-F238E27FC236}">
                <a16:creationId xmlns:a16="http://schemas.microsoft.com/office/drawing/2014/main" id="{6D0582E9-292A-4BFE-98FF-D7FDAA17CFE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182532" y="1611086"/>
            <a:ext cx="3175906" cy="2117271"/>
          </a:xfrm>
          <a:prstGeom prst="rect">
            <a:avLst/>
          </a:prstGeom>
        </p:spPr>
      </p:pic>
    </p:spTree>
    <p:extLst>
      <p:ext uri="{BB962C8B-B14F-4D97-AF65-F5344CB8AC3E}">
        <p14:creationId xmlns:p14="http://schemas.microsoft.com/office/powerpoint/2010/main" val="23549479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11A9E-3D68-4A88-8592-9468EA9A96E7}"/>
              </a:ext>
            </a:extLst>
          </p:cNvPr>
          <p:cNvSpPr>
            <a:spLocks noGrp="1"/>
          </p:cNvSpPr>
          <p:nvPr>
            <p:ph type="title"/>
          </p:nvPr>
        </p:nvSpPr>
        <p:spPr/>
        <p:txBody>
          <a:bodyPr>
            <a:normAutofit/>
          </a:bodyPr>
          <a:lstStyle/>
          <a:p>
            <a:r>
              <a:rPr lang="en-US" dirty="0"/>
              <a:t>Bayes and the Confusion Matrix	</a:t>
            </a:r>
          </a:p>
        </p:txBody>
      </p:sp>
      <p:sp>
        <p:nvSpPr>
          <p:cNvPr id="3" name="Content Placeholder 2">
            <a:extLst>
              <a:ext uri="{FF2B5EF4-FFF2-40B4-BE49-F238E27FC236}">
                <a16:creationId xmlns:a16="http://schemas.microsoft.com/office/drawing/2014/main" id="{4A297675-9A97-4550-AB1B-C2DFA2E5D3EE}"/>
              </a:ext>
            </a:extLst>
          </p:cNvPr>
          <p:cNvSpPr>
            <a:spLocks noGrp="1"/>
          </p:cNvSpPr>
          <p:nvPr>
            <p:ph sz="quarter" idx="10"/>
          </p:nvPr>
        </p:nvSpPr>
        <p:spPr>
          <a:xfrm>
            <a:off x="539495" y="1435608"/>
            <a:ext cx="6416476" cy="4823678"/>
          </a:xfrm>
        </p:spPr>
        <p:txBody>
          <a:bodyPr>
            <a:normAutofit lnSpcReduction="10000"/>
          </a:bodyPr>
          <a:lstStyle/>
          <a:p>
            <a:pPr marL="0" indent="0">
              <a:buNone/>
            </a:pPr>
            <a:r>
              <a:rPr lang="en-US" dirty="0"/>
              <a:t>There is still some missing information you will have to solicit from the vendor. </a:t>
            </a:r>
          </a:p>
          <a:p>
            <a:pPr marL="0" indent="0">
              <a:buNone/>
            </a:pPr>
            <a:r>
              <a:rPr lang="en-US" b="1" dirty="0"/>
              <a:t>We are told that for patients that have health risk, 99% will be identified successfully </a:t>
            </a:r>
            <a:r>
              <a:rPr lang="en-US" dirty="0"/>
              <a:t>(</a:t>
            </a:r>
            <a:r>
              <a:rPr lang="en-US" i="1" dirty="0"/>
              <a:t>sensitivity</a:t>
            </a:r>
            <a:r>
              <a:rPr lang="en-US" dirty="0"/>
              <a:t>).</a:t>
            </a:r>
          </a:p>
          <a:p>
            <a:pPr marL="0" indent="0">
              <a:buNone/>
            </a:pPr>
            <a:r>
              <a:rPr lang="en-US" b="1" dirty="0"/>
              <a:t>But what if we flip the question? What percentage of those who tested positive have the health risk </a:t>
            </a:r>
            <a:r>
              <a:rPr lang="en-US" dirty="0"/>
              <a:t>(</a:t>
            </a:r>
            <a:r>
              <a:rPr lang="en-US" i="1" dirty="0"/>
              <a:t>precision</a:t>
            </a:r>
            <a:r>
              <a:rPr lang="en-US" dirty="0"/>
              <a:t>)?</a:t>
            </a:r>
          </a:p>
          <a:p>
            <a:pPr marL="0" indent="0">
              <a:buNone/>
            </a:pPr>
            <a:r>
              <a:rPr lang="en-US" dirty="0"/>
              <a:t>The vendor goes back to their research team and returns with a confusion matrix of 1000 patients they tested. </a:t>
            </a:r>
          </a:p>
          <a:p>
            <a:pPr marL="0" indent="0">
              <a:buNone/>
            </a:pPr>
            <a:r>
              <a:rPr lang="en-US" dirty="0"/>
              <a:t>They give you an answer: 198 / (198 + 50) = 79.8%</a:t>
            </a:r>
          </a:p>
        </p:txBody>
      </p:sp>
      <p:graphicFrame>
        <p:nvGraphicFramePr>
          <p:cNvPr id="9" name="Object 8">
            <a:extLst>
              <a:ext uri="{FF2B5EF4-FFF2-40B4-BE49-F238E27FC236}">
                <a16:creationId xmlns:a16="http://schemas.microsoft.com/office/drawing/2014/main" id="{148E45B7-0B53-4326-A340-3304944B3584}"/>
              </a:ext>
            </a:extLst>
          </p:cNvPr>
          <p:cNvGraphicFramePr>
            <a:graphicFrameLocks noChangeAspect="1"/>
          </p:cNvGraphicFramePr>
          <p:nvPr/>
        </p:nvGraphicFramePr>
        <p:xfrm>
          <a:off x="7398326" y="4682336"/>
          <a:ext cx="4301549" cy="839593"/>
        </p:xfrm>
        <a:graphic>
          <a:graphicData uri="http://schemas.openxmlformats.org/presentationml/2006/ole">
            <mc:AlternateContent xmlns:mc="http://schemas.openxmlformats.org/markup-compatibility/2006">
              <mc:Choice xmlns:v="urn:schemas-microsoft-com:vml" Requires="v">
                <p:oleObj name="Worksheet" r:id="rId2" imgW="2805001" imgH="547821" progId="Excel.Sheet.12">
                  <p:embed/>
                </p:oleObj>
              </mc:Choice>
              <mc:Fallback>
                <p:oleObj name="Worksheet" r:id="rId2" imgW="2805001" imgH="547821" progId="Excel.Sheet.12">
                  <p:embed/>
                  <p:pic>
                    <p:nvPicPr>
                      <p:cNvPr id="9" name="Object 8">
                        <a:extLst>
                          <a:ext uri="{FF2B5EF4-FFF2-40B4-BE49-F238E27FC236}">
                            <a16:creationId xmlns:a16="http://schemas.microsoft.com/office/drawing/2014/main" id="{148E45B7-0B53-4326-A340-3304944B3584}"/>
                          </a:ext>
                        </a:extLst>
                      </p:cNvPr>
                      <p:cNvPicPr/>
                      <p:nvPr/>
                    </p:nvPicPr>
                    <p:blipFill>
                      <a:blip r:embed="rId3"/>
                      <a:stretch>
                        <a:fillRect/>
                      </a:stretch>
                    </p:blipFill>
                    <p:spPr>
                      <a:xfrm>
                        <a:off x="7398326" y="4682336"/>
                        <a:ext cx="4301549" cy="839593"/>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FBF8DF05-74B7-449B-AB95-90FF0FA70A2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82532" y="1611086"/>
            <a:ext cx="3175906" cy="2117271"/>
          </a:xfrm>
          <a:prstGeom prst="rect">
            <a:avLst/>
          </a:prstGeom>
        </p:spPr>
      </p:pic>
    </p:spTree>
    <p:extLst>
      <p:ext uri="{BB962C8B-B14F-4D97-AF65-F5344CB8AC3E}">
        <p14:creationId xmlns:p14="http://schemas.microsoft.com/office/powerpoint/2010/main" val="3475622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11A9E-3D68-4A88-8592-9468EA9A96E7}"/>
              </a:ext>
            </a:extLst>
          </p:cNvPr>
          <p:cNvSpPr>
            <a:spLocks noGrp="1"/>
          </p:cNvSpPr>
          <p:nvPr>
            <p:ph type="title"/>
          </p:nvPr>
        </p:nvSpPr>
        <p:spPr/>
        <p:txBody>
          <a:bodyPr>
            <a:normAutofit/>
          </a:bodyPr>
          <a:lstStyle/>
          <a:p>
            <a:r>
              <a:rPr lang="en-US" dirty="0"/>
              <a:t>Bayes and the Confusion Matrix	</a:t>
            </a:r>
          </a:p>
        </p:txBody>
      </p:sp>
      <p:sp>
        <p:nvSpPr>
          <p:cNvPr id="3" name="Content Placeholder 2">
            <a:extLst>
              <a:ext uri="{FF2B5EF4-FFF2-40B4-BE49-F238E27FC236}">
                <a16:creationId xmlns:a16="http://schemas.microsoft.com/office/drawing/2014/main" id="{4A297675-9A97-4550-AB1B-C2DFA2E5D3EE}"/>
              </a:ext>
            </a:extLst>
          </p:cNvPr>
          <p:cNvSpPr>
            <a:spLocks noGrp="1"/>
          </p:cNvSpPr>
          <p:nvPr>
            <p:ph sz="quarter" idx="10"/>
          </p:nvPr>
        </p:nvSpPr>
        <p:spPr>
          <a:xfrm>
            <a:off x="539494" y="1435608"/>
            <a:ext cx="5898737" cy="4823678"/>
          </a:xfrm>
        </p:spPr>
        <p:txBody>
          <a:bodyPr>
            <a:normAutofit/>
          </a:bodyPr>
          <a:lstStyle/>
          <a:p>
            <a:pPr marL="0" indent="0">
              <a:buNone/>
            </a:pPr>
            <a:r>
              <a:rPr lang="en-US" dirty="0"/>
              <a:t>With this confusion matrix, we indeed see 99% of those who are at risk test positive, and that 79.8% of those tested positive are at risk. We found the conditional probability in both directions.</a:t>
            </a:r>
          </a:p>
          <a:p>
            <a:pPr marL="0" indent="0">
              <a:buNone/>
            </a:pPr>
            <a:r>
              <a:rPr lang="en-US" dirty="0"/>
              <a:t>Despite these numbers, you start to feel uncomfortable that you are not using outside data beyond the vendor’s test. </a:t>
            </a:r>
          </a:p>
          <a:p>
            <a:pPr marL="0" indent="0">
              <a:buNone/>
            </a:pPr>
            <a:r>
              <a:rPr lang="en-US" dirty="0"/>
              <a:t>What else can we do to verify the vendor’s claims and testing results? </a:t>
            </a:r>
          </a:p>
        </p:txBody>
      </p:sp>
      <p:graphicFrame>
        <p:nvGraphicFramePr>
          <p:cNvPr id="7" name="Object 6">
            <a:extLst>
              <a:ext uri="{FF2B5EF4-FFF2-40B4-BE49-F238E27FC236}">
                <a16:creationId xmlns:a16="http://schemas.microsoft.com/office/drawing/2014/main" id="{C97EA2DC-5CF6-4ECB-B202-DD1D5CB1CEF6}"/>
              </a:ext>
            </a:extLst>
          </p:cNvPr>
          <p:cNvGraphicFramePr>
            <a:graphicFrameLocks noChangeAspect="1"/>
          </p:cNvGraphicFramePr>
          <p:nvPr/>
        </p:nvGraphicFramePr>
        <p:xfrm>
          <a:off x="7527471" y="4659313"/>
          <a:ext cx="4172404" cy="814387"/>
        </p:xfrm>
        <a:graphic>
          <a:graphicData uri="http://schemas.openxmlformats.org/presentationml/2006/ole">
            <mc:AlternateContent xmlns:mc="http://schemas.openxmlformats.org/markup-compatibility/2006">
              <mc:Choice xmlns:v="urn:schemas-microsoft-com:vml" Requires="v">
                <p:oleObj name="Worksheet" r:id="rId2" imgW="2805001" imgH="547821" progId="Excel.Sheet.12">
                  <p:embed/>
                </p:oleObj>
              </mc:Choice>
              <mc:Fallback>
                <p:oleObj name="Worksheet" r:id="rId2" imgW="2805001" imgH="547821" progId="Excel.Sheet.12">
                  <p:embed/>
                  <p:pic>
                    <p:nvPicPr>
                      <p:cNvPr id="7" name="Object 6">
                        <a:extLst>
                          <a:ext uri="{FF2B5EF4-FFF2-40B4-BE49-F238E27FC236}">
                            <a16:creationId xmlns:a16="http://schemas.microsoft.com/office/drawing/2014/main" id="{C97EA2DC-5CF6-4ECB-B202-DD1D5CB1CEF6}"/>
                          </a:ext>
                        </a:extLst>
                      </p:cNvPr>
                      <p:cNvPicPr/>
                      <p:nvPr/>
                    </p:nvPicPr>
                    <p:blipFill>
                      <a:blip r:embed="rId3"/>
                      <a:stretch>
                        <a:fillRect/>
                      </a:stretch>
                    </p:blipFill>
                    <p:spPr>
                      <a:xfrm>
                        <a:off x="7527471" y="4659313"/>
                        <a:ext cx="4172404" cy="814387"/>
                      </a:xfrm>
                      <a:prstGeom prst="rect">
                        <a:avLst/>
                      </a:prstGeom>
                    </p:spPr>
                  </p:pic>
                </p:oleObj>
              </mc:Fallback>
            </mc:AlternateContent>
          </a:graphicData>
        </a:graphic>
      </p:graphicFrame>
      <p:pic>
        <p:nvPicPr>
          <p:cNvPr id="8" name="Picture 7">
            <a:extLst>
              <a:ext uri="{FF2B5EF4-FFF2-40B4-BE49-F238E27FC236}">
                <a16:creationId xmlns:a16="http://schemas.microsoft.com/office/drawing/2014/main" id="{47A2237E-FED8-4E17-ADC7-2752096771C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82532" y="1611086"/>
            <a:ext cx="3175906" cy="2117271"/>
          </a:xfrm>
          <a:prstGeom prst="rect">
            <a:avLst/>
          </a:prstGeom>
        </p:spPr>
      </p:pic>
    </p:spTree>
    <p:extLst>
      <p:ext uri="{BB962C8B-B14F-4D97-AF65-F5344CB8AC3E}">
        <p14:creationId xmlns:p14="http://schemas.microsoft.com/office/powerpoint/2010/main" val="3081384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11A9E-3D68-4A88-8592-9468EA9A96E7}"/>
              </a:ext>
            </a:extLst>
          </p:cNvPr>
          <p:cNvSpPr>
            <a:spLocks noGrp="1"/>
          </p:cNvSpPr>
          <p:nvPr>
            <p:ph type="title"/>
          </p:nvPr>
        </p:nvSpPr>
        <p:spPr/>
        <p:txBody>
          <a:bodyPr>
            <a:normAutofit/>
          </a:bodyPr>
          <a:lstStyle/>
          <a:p>
            <a:r>
              <a:rPr lang="en-US" dirty="0"/>
              <a:t>Bayes and the Confusion Matrix</a:t>
            </a:r>
          </a:p>
        </p:txBody>
      </p:sp>
      <p:sp>
        <p:nvSpPr>
          <p:cNvPr id="3" name="Content Placeholder 2">
            <a:extLst>
              <a:ext uri="{FF2B5EF4-FFF2-40B4-BE49-F238E27FC236}">
                <a16:creationId xmlns:a16="http://schemas.microsoft.com/office/drawing/2014/main" id="{4A297675-9A97-4550-AB1B-C2DFA2E5D3EE}"/>
              </a:ext>
            </a:extLst>
          </p:cNvPr>
          <p:cNvSpPr>
            <a:spLocks noGrp="1"/>
          </p:cNvSpPr>
          <p:nvPr>
            <p:ph sz="quarter" idx="10"/>
          </p:nvPr>
        </p:nvSpPr>
        <p:spPr>
          <a:xfrm>
            <a:off x="539495" y="1435608"/>
            <a:ext cx="6258870" cy="5024827"/>
          </a:xfrm>
        </p:spPr>
        <p:txBody>
          <a:bodyPr>
            <a:normAutofit/>
          </a:bodyPr>
          <a:lstStyle/>
          <a:p>
            <a:pPr marL="0" indent="0">
              <a:buNone/>
            </a:pPr>
            <a:r>
              <a:rPr lang="en-US" dirty="0"/>
              <a:t>After some Wikipedia research, you discover something pivotal…</a:t>
            </a:r>
            <a:endParaRPr lang="en-US" b="1" dirty="0"/>
          </a:p>
          <a:p>
            <a:pPr marL="0" indent="0">
              <a:buNone/>
            </a:pPr>
            <a:r>
              <a:rPr lang="en-US" b="1" dirty="0"/>
              <a:t>Only 1% of the population is at risk. </a:t>
            </a:r>
          </a:p>
          <a:p>
            <a:pPr marL="0" indent="0">
              <a:buNone/>
            </a:pPr>
            <a:r>
              <a:rPr lang="en-US" dirty="0"/>
              <a:t>This means if you planned on deploying this test to 100K patients, only 1000 are likely at risk. </a:t>
            </a:r>
          </a:p>
          <a:p>
            <a:pPr marL="0" indent="0">
              <a:buNone/>
            </a:pPr>
            <a:r>
              <a:rPr lang="en-US" dirty="0"/>
              <a:t>The vendor advertised a 99% true positive rate.  You now wonder: will the vendor’s product single out these 1000 patients? Out of 100K? Without error?</a:t>
            </a:r>
          </a:p>
        </p:txBody>
      </p:sp>
      <p:graphicFrame>
        <p:nvGraphicFramePr>
          <p:cNvPr id="9" name="Object 8">
            <a:extLst>
              <a:ext uri="{FF2B5EF4-FFF2-40B4-BE49-F238E27FC236}">
                <a16:creationId xmlns:a16="http://schemas.microsoft.com/office/drawing/2014/main" id="{148E45B7-0B53-4326-A340-3304944B3584}"/>
              </a:ext>
            </a:extLst>
          </p:cNvPr>
          <p:cNvGraphicFramePr>
            <a:graphicFrameLocks noChangeAspect="1"/>
          </p:cNvGraphicFramePr>
          <p:nvPr/>
        </p:nvGraphicFramePr>
        <p:xfrm>
          <a:off x="7527471" y="4659313"/>
          <a:ext cx="4172404" cy="814387"/>
        </p:xfrm>
        <a:graphic>
          <a:graphicData uri="http://schemas.openxmlformats.org/presentationml/2006/ole">
            <mc:AlternateContent xmlns:mc="http://schemas.openxmlformats.org/markup-compatibility/2006">
              <mc:Choice xmlns:v="urn:schemas-microsoft-com:vml" Requires="v">
                <p:oleObj name="Worksheet" r:id="rId3" imgW="2805001" imgH="547821" progId="Excel.Sheet.12">
                  <p:embed/>
                </p:oleObj>
              </mc:Choice>
              <mc:Fallback>
                <p:oleObj name="Worksheet" r:id="rId3" imgW="2805001" imgH="547821" progId="Excel.Sheet.12">
                  <p:embed/>
                  <p:pic>
                    <p:nvPicPr>
                      <p:cNvPr id="9" name="Object 8">
                        <a:extLst>
                          <a:ext uri="{FF2B5EF4-FFF2-40B4-BE49-F238E27FC236}">
                            <a16:creationId xmlns:a16="http://schemas.microsoft.com/office/drawing/2014/main" id="{148E45B7-0B53-4326-A340-3304944B3584}"/>
                          </a:ext>
                        </a:extLst>
                      </p:cNvPr>
                      <p:cNvPicPr/>
                      <p:nvPr/>
                    </p:nvPicPr>
                    <p:blipFill>
                      <a:blip r:embed="rId4"/>
                      <a:stretch>
                        <a:fillRect/>
                      </a:stretch>
                    </p:blipFill>
                    <p:spPr>
                      <a:xfrm>
                        <a:off x="7527471" y="4659313"/>
                        <a:ext cx="4172404" cy="814387"/>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409A2C4D-5125-4AF9-8D89-DDA1F326297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182532" y="1611086"/>
            <a:ext cx="3175906" cy="2117271"/>
          </a:xfrm>
          <a:prstGeom prst="rect">
            <a:avLst/>
          </a:prstGeom>
        </p:spPr>
      </p:pic>
    </p:spTree>
    <p:extLst>
      <p:ext uri="{BB962C8B-B14F-4D97-AF65-F5344CB8AC3E}">
        <p14:creationId xmlns:p14="http://schemas.microsoft.com/office/powerpoint/2010/main" val="26191467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11A9E-3D68-4A88-8592-9468EA9A96E7}"/>
              </a:ext>
            </a:extLst>
          </p:cNvPr>
          <p:cNvSpPr>
            <a:spLocks noGrp="1"/>
          </p:cNvSpPr>
          <p:nvPr>
            <p:ph type="title"/>
          </p:nvPr>
        </p:nvSpPr>
        <p:spPr/>
        <p:txBody>
          <a:bodyPr>
            <a:normAutofit/>
          </a:bodyPr>
          <a:lstStyle/>
          <a:p>
            <a:r>
              <a:rPr lang="en-US" dirty="0"/>
              <a:t>Bayes and the Confusion Matrix	</a:t>
            </a:r>
          </a:p>
        </p:txBody>
      </p:sp>
      <p:sp>
        <p:nvSpPr>
          <p:cNvPr id="3" name="Content Placeholder 2">
            <a:extLst>
              <a:ext uri="{FF2B5EF4-FFF2-40B4-BE49-F238E27FC236}">
                <a16:creationId xmlns:a16="http://schemas.microsoft.com/office/drawing/2014/main" id="{4A297675-9A97-4550-AB1B-C2DFA2E5D3EE}"/>
              </a:ext>
            </a:extLst>
          </p:cNvPr>
          <p:cNvSpPr>
            <a:spLocks noGrp="1"/>
          </p:cNvSpPr>
          <p:nvPr>
            <p:ph sz="quarter" idx="10"/>
          </p:nvPr>
        </p:nvSpPr>
        <p:spPr>
          <a:xfrm>
            <a:off x="539495" y="1435608"/>
            <a:ext cx="6748968" cy="4823678"/>
          </a:xfrm>
        </p:spPr>
        <p:txBody>
          <a:bodyPr>
            <a:normAutofit fontScale="92500" lnSpcReduction="20000"/>
          </a:bodyPr>
          <a:lstStyle/>
          <a:p>
            <a:pPr marL="0" indent="0">
              <a:buNone/>
            </a:pPr>
            <a:r>
              <a:rPr lang="en-US" b="1" dirty="0"/>
              <a:t>If you feel like something is off because only 1% of the population has the health risk, but 20% of the test patients do, you would be right. </a:t>
            </a:r>
          </a:p>
          <a:p>
            <a:pPr marL="0" indent="0">
              <a:buNone/>
            </a:pPr>
            <a:r>
              <a:rPr lang="en-US" b="1" dirty="0"/>
              <a:t>Utilizing Bayes Theorem, we can incorporate this 1% statistic to find the true probability of being at risk if tested positive.</a:t>
            </a:r>
          </a:p>
          <a:p>
            <a:pPr marL="0" indent="0">
              <a:buNone/>
            </a:pPr>
            <a:r>
              <a:rPr lang="en-US" sz="1700" i="1" dirty="0"/>
              <a:t>P(At Risk if Positive) = P(Positive if at risk) * P(At risk) / P(Positive)</a:t>
            </a:r>
          </a:p>
          <a:p>
            <a:pPr marL="0" indent="0">
              <a:buNone/>
            </a:pPr>
            <a:r>
              <a:rPr lang="en-US" sz="1700" i="1" dirty="0"/>
              <a:t>P(At Risk if Positive) = (.99 * .01) /  .248</a:t>
            </a:r>
          </a:p>
          <a:p>
            <a:pPr marL="0" indent="0">
              <a:buNone/>
            </a:pPr>
            <a:r>
              <a:rPr lang="en-US" sz="1700" i="1" dirty="0"/>
              <a:t>P(At Risk if Positive) = .0339</a:t>
            </a:r>
          </a:p>
          <a:p>
            <a:pPr marL="0" indent="0">
              <a:buNone/>
            </a:pPr>
            <a:r>
              <a:rPr lang="en-US" b="1" dirty="0">
                <a:solidFill>
                  <a:srgbClr val="FF0000"/>
                </a:solidFill>
              </a:rPr>
              <a:t>3.39% is now the probability of risk given a positive test.  How did it drop from 99% to 3.39%? </a:t>
            </a:r>
          </a:p>
        </p:txBody>
      </p:sp>
      <p:graphicFrame>
        <p:nvGraphicFramePr>
          <p:cNvPr id="9" name="Object 8">
            <a:extLst>
              <a:ext uri="{FF2B5EF4-FFF2-40B4-BE49-F238E27FC236}">
                <a16:creationId xmlns:a16="http://schemas.microsoft.com/office/drawing/2014/main" id="{148E45B7-0B53-4326-A340-3304944B3584}"/>
              </a:ext>
            </a:extLst>
          </p:cNvPr>
          <p:cNvGraphicFramePr>
            <a:graphicFrameLocks noChangeAspect="1"/>
          </p:cNvGraphicFramePr>
          <p:nvPr/>
        </p:nvGraphicFramePr>
        <p:xfrm>
          <a:off x="7527471" y="4659313"/>
          <a:ext cx="4172404" cy="814387"/>
        </p:xfrm>
        <a:graphic>
          <a:graphicData uri="http://schemas.openxmlformats.org/presentationml/2006/ole">
            <mc:AlternateContent xmlns:mc="http://schemas.openxmlformats.org/markup-compatibility/2006">
              <mc:Choice xmlns:v="urn:schemas-microsoft-com:vml" Requires="v">
                <p:oleObj name="Worksheet" r:id="rId3" imgW="2805001" imgH="547821" progId="Excel.Sheet.12">
                  <p:embed/>
                </p:oleObj>
              </mc:Choice>
              <mc:Fallback>
                <p:oleObj name="Worksheet" r:id="rId3" imgW="2805001" imgH="547821" progId="Excel.Sheet.12">
                  <p:embed/>
                  <p:pic>
                    <p:nvPicPr>
                      <p:cNvPr id="9" name="Object 8">
                        <a:extLst>
                          <a:ext uri="{FF2B5EF4-FFF2-40B4-BE49-F238E27FC236}">
                            <a16:creationId xmlns:a16="http://schemas.microsoft.com/office/drawing/2014/main" id="{148E45B7-0B53-4326-A340-3304944B3584}"/>
                          </a:ext>
                        </a:extLst>
                      </p:cNvPr>
                      <p:cNvPicPr/>
                      <p:nvPr/>
                    </p:nvPicPr>
                    <p:blipFill>
                      <a:blip r:embed="rId4"/>
                      <a:stretch>
                        <a:fillRect/>
                      </a:stretch>
                    </p:blipFill>
                    <p:spPr>
                      <a:xfrm>
                        <a:off x="7527471" y="4659313"/>
                        <a:ext cx="4172404" cy="814387"/>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ECEECD82-03F3-48FB-9BF3-ED86021FB39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182532" y="1611086"/>
            <a:ext cx="3175906" cy="2117271"/>
          </a:xfrm>
          <a:prstGeom prst="rect">
            <a:avLst/>
          </a:prstGeom>
        </p:spPr>
      </p:pic>
    </p:spTree>
    <p:extLst>
      <p:ext uri="{BB962C8B-B14F-4D97-AF65-F5344CB8AC3E}">
        <p14:creationId xmlns:p14="http://schemas.microsoft.com/office/powerpoint/2010/main" val="16997239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11A9E-3D68-4A88-8592-9468EA9A96E7}"/>
              </a:ext>
            </a:extLst>
          </p:cNvPr>
          <p:cNvSpPr>
            <a:spLocks noGrp="1"/>
          </p:cNvSpPr>
          <p:nvPr>
            <p:ph type="title"/>
          </p:nvPr>
        </p:nvSpPr>
        <p:spPr/>
        <p:txBody>
          <a:bodyPr>
            <a:normAutofit/>
          </a:bodyPr>
          <a:lstStyle/>
          <a:p>
            <a:r>
              <a:rPr lang="en-US" dirty="0"/>
              <a:t>Bayes and the Confusion Matrix	</a:t>
            </a:r>
          </a:p>
        </p:txBody>
      </p:sp>
      <p:sp>
        <p:nvSpPr>
          <p:cNvPr id="3" name="Content Placeholder 2">
            <a:extLst>
              <a:ext uri="{FF2B5EF4-FFF2-40B4-BE49-F238E27FC236}">
                <a16:creationId xmlns:a16="http://schemas.microsoft.com/office/drawing/2014/main" id="{4A297675-9A97-4550-AB1B-C2DFA2E5D3EE}"/>
              </a:ext>
            </a:extLst>
          </p:cNvPr>
          <p:cNvSpPr>
            <a:spLocks noGrp="1"/>
          </p:cNvSpPr>
          <p:nvPr>
            <p:ph sz="quarter" idx="10"/>
          </p:nvPr>
        </p:nvSpPr>
        <p:spPr>
          <a:xfrm>
            <a:off x="539495" y="1435608"/>
            <a:ext cx="6171548" cy="4823678"/>
          </a:xfrm>
        </p:spPr>
        <p:txBody>
          <a:bodyPr>
            <a:normAutofit/>
          </a:bodyPr>
          <a:lstStyle/>
          <a:p>
            <a:pPr marL="0" indent="0">
              <a:buNone/>
            </a:pPr>
            <a:r>
              <a:rPr lang="en-US" b="1" dirty="0">
                <a:solidFill>
                  <a:srgbClr val="FF0000"/>
                </a:solidFill>
              </a:rPr>
              <a:t>3.39% is now the probability of risk given a positive test. How did it drop from 99% to 3.39%? </a:t>
            </a:r>
          </a:p>
          <a:p>
            <a:pPr marL="0" indent="0">
              <a:buNone/>
            </a:pPr>
            <a:r>
              <a:rPr lang="en-US" dirty="0">
                <a:solidFill>
                  <a:schemeClr val="tx1"/>
                </a:solidFill>
              </a:rPr>
              <a:t>This just shows how easily we can get duped by probabilities that are only high in a specific population like the vendor’s 1000 test patients (remember the homicides and video games example)? </a:t>
            </a:r>
          </a:p>
          <a:p>
            <a:pPr marL="0" indent="0">
              <a:buNone/>
            </a:pPr>
            <a:r>
              <a:rPr lang="en-US" dirty="0">
                <a:solidFill>
                  <a:schemeClr val="tx1"/>
                </a:solidFill>
              </a:rPr>
              <a:t>So if this test only has a 3.39% probability of successfully identifying a true positive, we probably should not use it. </a:t>
            </a:r>
          </a:p>
        </p:txBody>
      </p:sp>
      <p:graphicFrame>
        <p:nvGraphicFramePr>
          <p:cNvPr id="9" name="Object 8">
            <a:extLst>
              <a:ext uri="{FF2B5EF4-FFF2-40B4-BE49-F238E27FC236}">
                <a16:creationId xmlns:a16="http://schemas.microsoft.com/office/drawing/2014/main" id="{148E45B7-0B53-4326-A340-3304944B3584}"/>
              </a:ext>
            </a:extLst>
          </p:cNvPr>
          <p:cNvGraphicFramePr>
            <a:graphicFrameLocks noChangeAspect="1"/>
          </p:cNvGraphicFramePr>
          <p:nvPr/>
        </p:nvGraphicFramePr>
        <p:xfrm>
          <a:off x="7527471" y="4659313"/>
          <a:ext cx="4172404" cy="814387"/>
        </p:xfrm>
        <a:graphic>
          <a:graphicData uri="http://schemas.openxmlformats.org/presentationml/2006/ole">
            <mc:AlternateContent xmlns:mc="http://schemas.openxmlformats.org/markup-compatibility/2006">
              <mc:Choice xmlns:v="urn:schemas-microsoft-com:vml" Requires="v">
                <p:oleObj name="Worksheet" r:id="rId3" imgW="2805001" imgH="547821" progId="Excel.Sheet.12">
                  <p:embed/>
                </p:oleObj>
              </mc:Choice>
              <mc:Fallback>
                <p:oleObj name="Worksheet" r:id="rId3" imgW="2805001" imgH="547821" progId="Excel.Sheet.12">
                  <p:embed/>
                  <p:pic>
                    <p:nvPicPr>
                      <p:cNvPr id="9" name="Object 8">
                        <a:extLst>
                          <a:ext uri="{FF2B5EF4-FFF2-40B4-BE49-F238E27FC236}">
                            <a16:creationId xmlns:a16="http://schemas.microsoft.com/office/drawing/2014/main" id="{148E45B7-0B53-4326-A340-3304944B3584}"/>
                          </a:ext>
                        </a:extLst>
                      </p:cNvPr>
                      <p:cNvPicPr/>
                      <p:nvPr/>
                    </p:nvPicPr>
                    <p:blipFill>
                      <a:blip r:embed="rId4"/>
                      <a:stretch>
                        <a:fillRect/>
                      </a:stretch>
                    </p:blipFill>
                    <p:spPr>
                      <a:xfrm>
                        <a:off x="7527471" y="4659313"/>
                        <a:ext cx="4172404" cy="814387"/>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466B72E0-AB13-4C64-82F9-2F18BBF1A25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182532" y="1611086"/>
            <a:ext cx="3175906" cy="2117271"/>
          </a:xfrm>
          <a:prstGeom prst="rect">
            <a:avLst/>
          </a:prstGeom>
        </p:spPr>
      </p:pic>
    </p:spTree>
    <p:extLst>
      <p:ext uri="{BB962C8B-B14F-4D97-AF65-F5344CB8AC3E}">
        <p14:creationId xmlns:p14="http://schemas.microsoft.com/office/powerpoint/2010/main" val="41840960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304E8-8252-411B-BE18-847915874742}"/>
              </a:ext>
            </a:extLst>
          </p:cNvPr>
          <p:cNvSpPr>
            <a:spLocks noGrp="1"/>
          </p:cNvSpPr>
          <p:nvPr>
            <p:ph type="title"/>
          </p:nvPr>
        </p:nvSpPr>
        <p:spPr/>
        <p:txBody>
          <a:bodyPr/>
          <a:lstStyle/>
          <a:p>
            <a:r>
              <a:rPr lang="en-US" dirty="0"/>
              <a:t>Imbalanced Data</a:t>
            </a:r>
          </a:p>
        </p:txBody>
      </p:sp>
      <p:sp>
        <p:nvSpPr>
          <p:cNvPr id="3" name="Content Placeholder 2">
            <a:extLst>
              <a:ext uri="{FF2B5EF4-FFF2-40B4-BE49-F238E27FC236}">
                <a16:creationId xmlns:a16="http://schemas.microsoft.com/office/drawing/2014/main" id="{FA6E6E35-A4D3-4307-9E17-E86D5459C50F}"/>
              </a:ext>
            </a:extLst>
          </p:cNvPr>
          <p:cNvSpPr>
            <a:spLocks noGrp="1"/>
          </p:cNvSpPr>
          <p:nvPr>
            <p:ph sz="quarter" idx="10"/>
          </p:nvPr>
        </p:nvSpPr>
        <p:spPr>
          <a:xfrm>
            <a:off x="539496" y="1435607"/>
            <a:ext cx="6858829" cy="5204679"/>
          </a:xfrm>
        </p:spPr>
        <p:txBody>
          <a:bodyPr>
            <a:normAutofit/>
          </a:bodyPr>
          <a:lstStyle/>
          <a:p>
            <a:r>
              <a:rPr lang="en-US" b="1" dirty="0"/>
              <a:t>An open secret with machine learning is that imbalanced datasets are a problem, and practitioners will artificially inflate data to make it balanced. </a:t>
            </a:r>
          </a:p>
          <a:p>
            <a:r>
              <a:rPr lang="en-US" dirty="0"/>
              <a:t>This means that for predicting a specific event, like criminality, we need to create a balanced dataset where 50% of the data have criminal labels and 50% do not. </a:t>
            </a:r>
          </a:p>
          <a:p>
            <a:r>
              <a:rPr lang="en-US" dirty="0"/>
              <a:t>As we have seen predicting rare events (criminality, diseases, security breaches, </a:t>
            </a:r>
            <a:r>
              <a:rPr lang="en-US" dirty="0" err="1"/>
              <a:t>etc</a:t>
            </a:r>
            <a:r>
              <a:rPr lang="en-US" dirty="0"/>
              <a:t>) are imbalanced because the event of interest is rare, and techniques like duplicating that data is done to inflate it. </a:t>
            </a:r>
          </a:p>
        </p:txBody>
      </p:sp>
      <p:graphicFrame>
        <p:nvGraphicFramePr>
          <p:cNvPr id="5" name="Object 4">
            <a:extLst>
              <a:ext uri="{FF2B5EF4-FFF2-40B4-BE49-F238E27FC236}">
                <a16:creationId xmlns:a16="http://schemas.microsoft.com/office/drawing/2014/main" id="{941DDB27-2C96-4CF4-876C-1A86E8502275}"/>
              </a:ext>
            </a:extLst>
          </p:cNvPr>
          <p:cNvGraphicFramePr>
            <a:graphicFrameLocks noChangeAspect="1"/>
          </p:cNvGraphicFramePr>
          <p:nvPr/>
        </p:nvGraphicFramePr>
        <p:xfrm>
          <a:off x="7751763" y="1435608"/>
          <a:ext cx="3529012" cy="4710112"/>
        </p:xfrm>
        <a:graphic>
          <a:graphicData uri="http://schemas.openxmlformats.org/presentationml/2006/ole">
            <mc:AlternateContent xmlns:mc="http://schemas.openxmlformats.org/markup-compatibility/2006">
              <mc:Choice xmlns:v="urn:schemas-microsoft-com:vml" Requires="v">
                <p:oleObj name="Worksheet" r:id="rId2" imgW="3529180" imgH="4709953" progId="Excel.Sheet.12">
                  <p:embed/>
                </p:oleObj>
              </mc:Choice>
              <mc:Fallback>
                <p:oleObj name="Worksheet" r:id="rId2" imgW="3529180" imgH="4709953" progId="Excel.Sheet.12">
                  <p:embed/>
                  <p:pic>
                    <p:nvPicPr>
                      <p:cNvPr id="5" name="Object 4">
                        <a:extLst>
                          <a:ext uri="{FF2B5EF4-FFF2-40B4-BE49-F238E27FC236}">
                            <a16:creationId xmlns:a16="http://schemas.microsoft.com/office/drawing/2014/main" id="{941DDB27-2C96-4CF4-876C-1A86E8502275}"/>
                          </a:ext>
                        </a:extLst>
                      </p:cNvPr>
                      <p:cNvPicPr/>
                      <p:nvPr/>
                    </p:nvPicPr>
                    <p:blipFill>
                      <a:blip r:embed="rId3"/>
                      <a:stretch>
                        <a:fillRect/>
                      </a:stretch>
                    </p:blipFill>
                    <p:spPr>
                      <a:xfrm>
                        <a:off x="7751763" y="1435608"/>
                        <a:ext cx="3529012" cy="4710112"/>
                      </a:xfrm>
                      <a:prstGeom prst="rect">
                        <a:avLst/>
                      </a:prstGeom>
                    </p:spPr>
                  </p:pic>
                </p:oleObj>
              </mc:Fallback>
            </mc:AlternateContent>
          </a:graphicData>
        </a:graphic>
      </p:graphicFrame>
    </p:spTree>
    <p:extLst>
      <p:ext uri="{BB962C8B-B14F-4D97-AF65-F5344CB8AC3E}">
        <p14:creationId xmlns:p14="http://schemas.microsoft.com/office/powerpoint/2010/main" val="41917843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304E8-8252-411B-BE18-847915874742}"/>
              </a:ext>
            </a:extLst>
          </p:cNvPr>
          <p:cNvSpPr>
            <a:spLocks noGrp="1"/>
          </p:cNvSpPr>
          <p:nvPr>
            <p:ph type="title"/>
          </p:nvPr>
        </p:nvSpPr>
        <p:spPr/>
        <p:txBody>
          <a:bodyPr/>
          <a:lstStyle/>
          <a:p>
            <a:r>
              <a:rPr lang="en-US" dirty="0"/>
              <a:t>Imbalanced Data</a:t>
            </a:r>
          </a:p>
        </p:txBody>
      </p:sp>
      <p:sp>
        <p:nvSpPr>
          <p:cNvPr id="3" name="Content Placeholder 2">
            <a:extLst>
              <a:ext uri="{FF2B5EF4-FFF2-40B4-BE49-F238E27FC236}">
                <a16:creationId xmlns:a16="http://schemas.microsoft.com/office/drawing/2014/main" id="{FA6E6E35-A4D3-4307-9E17-E86D5459C50F}"/>
              </a:ext>
            </a:extLst>
          </p:cNvPr>
          <p:cNvSpPr>
            <a:spLocks noGrp="1"/>
          </p:cNvSpPr>
          <p:nvPr>
            <p:ph sz="quarter" idx="10"/>
          </p:nvPr>
        </p:nvSpPr>
        <p:spPr>
          <a:xfrm>
            <a:off x="539496" y="1435607"/>
            <a:ext cx="6858829" cy="5422393"/>
          </a:xfrm>
        </p:spPr>
        <p:txBody>
          <a:bodyPr>
            <a:normAutofit/>
          </a:bodyPr>
          <a:lstStyle/>
          <a:p>
            <a:r>
              <a:rPr lang="en-US" b="1" dirty="0"/>
              <a:t>But what is talked less about with imbalanced data is the input variables being imbalanced can cause problems too. </a:t>
            </a:r>
          </a:p>
          <a:p>
            <a:r>
              <a:rPr lang="en-US" b="1" dirty="0"/>
              <a:t>Take this criminal prediction dataset where the input variables have the following proportions: </a:t>
            </a:r>
          </a:p>
          <a:p>
            <a:endParaRPr lang="en-US" b="1" dirty="0"/>
          </a:p>
          <a:p>
            <a:endParaRPr lang="en-US" b="1" dirty="0"/>
          </a:p>
          <a:p>
            <a:endParaRPr lang="en-US" b="1" dirty="0"/>
          </a:p>
          <a:p>
            <a:r>
              <a:rPr lang="en-US" b="1" dirty="0"/>
              <a:t>What do you think is going to happen if I train a machine learning system with this dataset?</a:t>
            </a:r>
          </a:p>
        </p:txBody>
      </p:sp>
      <p:graphicFrame>
        <p:nvGraphicFramePr>
          <p:cNvPr id="5" name="Object 4">
            <a:extLst>
              <a:ext uri="{FF2B5EF4-FFF2-40B4-BE49-F238E27FC236}">
                <a16:creationId xmlns:a16="http://schemas.microsoft.com/office/drawing/2014/main" id="{941DDB27-2C96-4CF4-876C-1A86E8502275}"/>
              </a:ext>
            </a:extLst>
          </p:cNvPr>
          <p:cNvGraphicFramePr>
            <a:graphicFrameLocks noChangeAspect="1"/>
          </p:cNvGraphicFramePr>
          <p:nvPr/>
        </p:nvGraphicFramePr>
        <p:xfrm>
          <a:off x="7751763" y="1435608"/>
          <a:ext cx="3529012" cy="4710112"/>
        </p:xfrm>
        <a:graphic>
          <a:graphicData uri="http://schemas.openxmlformats.org/presentationml/2006/ole">
            <mc:AlternateContent xmlns:mc="http://schemas.openxmlformats.org/markup-compatibility/2006">
              <mc:Choice xmlns:v="urn:schemas-microsoft-com:vml" Requires="v">
                <p:oleObj name="Worksheet" r:id="rId2" imgW="3529180" imgH="4709953" progId="Excel.Sheet.12">
                  <p:embed/>
                </p:oleObj>
              </mc:Choice>
              <mc:Fallback>
                <p:oleObj name="Worksheet" r:id="rId2" imgW="3529180" imgH="4709953" progId="Excel.Sheet.12">
                  <p:embed/>
                  <p:pic>
                    <p:nvPicPr>
                      <p:cNvPr id="5" name="Object 4">
                        <a:extLst>
                          <a:ext uri="{FF2B5EF4-FFF2-40B4-BE49-F238E27FC236}">
                            <a16:creationId xmlns:a16="http://schemas.microsoft.com/office/drawing/2014/main" id="{941DDB27-2C96-4CF4-876C-1A86E8502275}"/>
                          </a:ext>
                        </a:extLst>
                      </p:cNvPr>
                      <p:cNvPicPr/>
                      <p:nvPr/>
                    </p:nvPicPr>
                    <p:blipFill>
                      <a:blip r:embed="rId3"/>
                      <a:stretch>
                        <a:fillRect/>
                      </a:stretch>
                    </p:blipFill>
                    <p:spPr>
                      <a:xfrm>
                        <a:off x="7751763" y="1435608"/>
                        <a:ext cx="3529012" cy="4710112"/>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F151C876-3052-49C4-AC83-828E83A2EBAE}"/>
              </a:ext>
            </a:extLst>
          </p:cNvPr>
          <p:cNvPicPr>
            <a:picLocks noChangeAspect="1"/>
          </p:cNvPicPr>
          <p:nvPr/>
        </p:nvPicPr>
        <p:blipFill>
          <a:blip r:embed="rId4"/>
          <a:stretch>
            <a:fillRect/>
          </a:stretch>
        </p:blipFill>
        <p:spPr>
          <a:xfrm>
            <a:off x="590708" y="3498315"/>
            <a:ext cx="3975155" cy="2179386"/>
          </a:xfrm>
          <a:prstGeom prst="rect">
            <a:avLst/>
          </a:prstGeom>
        </p:spPr>
      </p:pic>
    </p:spTree>
    <p:extLst>
      <p:ext uri="{BB962C8B-B14F-4D97-AF65-F5344CB8AC3E}">
        <p14:creationId xmlns:p14="http://schemas.microsoft.com/office/powerpoint/2010/main" val="251633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This indicates any patient exposed for less than 4 hours will have a </a:t>
                </a:r>
                <a14:m>
                  <m:oMath xmlns:m="http://schemas.openxmlformats.org/officeDocument/2006/math">
                    <m:r>
                      <a:rPr lang="en-US" i="1" dirty="0" smtClean="0">
                        <a:latin typeface="Cambria Math" panose="02040503050406030204" pitchFamily="18" charset="0"/>
                      </a:rPr>
                      <m:t>0% </m:t>
                    </m:r>
                  </m:oMath>
                </a14:m>
                <a:r>
                  <a:rPr lang="en-US" dirty="0"/>
                  <a:t>chance of showing symptoms, but greater than 4 will have a 100% chance of showing symptoms. </a:t>
                </a:r>
              </a:p>
              <a:p>
                <a:pPr>
                  <a:spcAft>
                    <a:spcPts val="2000"/>
                  </a:spcAft>
                </a:pPr>
                <a:r>
                  <a:rPr lang="en-US" dirty="0"/>
                  <a:t>Because there is a distinct separation at 4 hours, a logistic regression is going to “jump” from 0% to 100% at that boundary.</a:t>
                </a:r>
              </a:p>
              <a:p>
                <a:pPr>
                  <a:spcAft>
                    <a:spcPts val="2000"/>
                  </a:spcAft>
                </a:pPr>
                <a:r>
                  <a:rPr lang="en-US" dirty="0"/>
                  <a:t>Of course, real life rarely works out this way…</a:t>
                </a:r>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mc:Choice>
        <mc:Fallback xmlns="">
          <p:sp>
            <p:nvSpPr>
              <p:cNvPr id="3" name="Content Placeholder 2">
                <a:extLst>
                  <a:ext uri="{FF2B5EF4-FFF2-40B4-BE49-F238E27FC236}">
                    <a16:creationId xmlns:a16="http://schemas.microsoft.com/office/drawing/2014/main" id="{F2EFB6E9-5B79-4587-AA5A-6C7CF460134F}"/>
                  </a:ext>
                </a:extLst>
              </p:cNvPr>
              <p:cNvSpPr>
                <a:spLocks noGrp="1" noRot="1" noChangeAspect="1" noMove="1" noResize="1" noEditPoints="1" noAdjustHandles="1" noChangeArrowheads="1" noChangeShapeType="1" noTextEdit="1"/>
              </p:cNvSpPr>
              <p:nvPr>
                <p:ph sz="quarter" idx="10"/>
              </p:nvPr>
            </p:nvSpPr>
            <p:spPr>
              <a:xfrm>
                <a:off x="539496" y="1435608"/>
                <a:ext cx="6858830" cy="4974336"/>
              </a:xfrm>
              <a:blipFill>
                <a:blip r:embed="rId2"/>
                <a:stretch>
                  <a:fillRect l="-800" r="-1244"/>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0F76BBE-EAF5-4377-814A-913A3745DB1E}"/>
              </a:ext>
            </a:extLst>
          </p:cNvPr>
          <p:cNvSpPr/>
          <p:nvPr/>
        </p:nvSpPr>
        <p:spPr>
          <a:xfrm>
            <a:off x="7535008" y="5580888"/>
            <a:ext cx="3953775" cy="523220"/>
          </a:xfrm>
          <a:prstGeom prst="rect">
            <a:avLst/>
          </a:prstGeom>
        </p:spPr>
        <p:txBody>
          <a:bodyPr wrap="none">
            <a:spAutoFit/>
          </a:bodyPr>
          <a:lstStyle/>
          <a:p>
            <a:r>
              <a:rPr lang="en-US" sz="1400" dirty="0">
                <a:hlinkClick r:id="rId3"/>
              </a:rPr>
              <a:t>https://www.desmos.com/calculator/prs2p0sofc</a:t>
            </a:r>
            <a:endParaRPr lang="en-US" sz="1400" dirty="0"/>
          </a:p>
          <a:p>
            <a:endParaRPr lang="en-US" sz="1400" dirty="0"/>
          </a:p>
        </p:txBody>
      </p:sp>
      <p:pic>
        <p:nvPicPr>
          <p:cNvPr id="6" name="Picture 2">
            <a:extLst>
              <a:ext uri="{FF2B5EF4-FFF2-40B4-BE49-F238E27FC236}">
                <a16:creationId xmlns:a16="http://schemas.microsoft.com/office/drawing/2014/main" id="{FE87F5B6-C34B-48B3-B6FD-56A7FFA7C4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2823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304E8-8252-411B-BE18-847915874742}"/>
              </a:ext>
            </a:extLst>
          </p:cNvPr>
          <p:cNvSpPr>
            <a:spLocks noGrp="1"/>
          </p:cNvSpPr>
          <p:nvPr>
            <p:ph type="title"/>
          </p:nvPr>
        </p:nvSpPr>
        <p:spPr/>
        <p:txBody>
          <a:bodyPr/>
          <a:lstStyle/>
          <a:p>
            <a:r>
              <a:rPr lang="en-US" dirty="0"/>
              <a:t>Imbalanced Data</a:t>
            </a:r>
          </a:p>
        </p:txBody>
      </p:sp>
      <p:sp>
        <p:nvSpPr>
          <p:cNvPr id="3" name="Content Placeholder 2">
            <a:extLst>
              <a:ext uri="{FF2B5EF4-FFF2-40B4-BE49-F238E27FC236}">
                <a16:creationId xmlns:a16="http://schemas.microsoft.com/office/drawing/2014/main" id="{FA6E6E35-A4D3-4307-9E17-E86D5459C50F}"/>
              </a:ext>
            </a:extLst>
          </p:cNvPr>
          <p:cNvSpPr>
            <a:spLocks noGrp="1"/>
          </p:cNvSpPr>
          <p:nvPr>
            <p:ph sz="quarter" idx="10"/>
          </p:nvPr>
        </p:nvSpPr>
        <p:spPr>
          <a:xfrm>
            <a:off x="539496" y="1435607"/>
            <a:ext cx="6858829" cy="5422393"/>
          </a:xfrm>
        </p:spPr>
        <p:txBody>
          <a:bodyPr>
            <a:normAutofit fontScale="85000" lnSpcReduction="10000"/>
          </a:bodyPr>
          <a:lstStyle/>
          <a:p>
            <a:r>
              <a:rPr lang="en-US" b="1" dirty="0"/>
              <a:t>Even if I do a 3-fold validation and follow best practices, any machine learning algorithm I throw at it (decision tree, random forest, logistic regression, neural network) is going to discriminate on these imbalances. </a:t>
            </a:r>
          </a:p>
          <a:p>
            <a:r>
              <a:rPr lang="en-US" dirty="0"/>
              <a:t>Because minorities, video gamers, and certain age groups are overrepresented in a sample as criminals, any machine learning algorithm may single them out as criminals even if this is not representative of the population. </a:t>
            </a:r>
          </a:p>
          <a:p>
            <a:r>
              <a:rPr lang="en-US" dirty="0"/>
              <a:t>The remedy would be to balance every input variable artificially or through careful and deliberate data sampling that’s representative of the population. ARGH!!!!!!! </a:t>
            </a:r>
          </a:p>
          <a:p>
            <a:r>
              <a:rPr lang="en-US" b="1" dirty="0"/>
              <a:t>This applies also to computer vision and autonomous vehicles, where rare traffic situations (e.g. accident conditions, outrageous events) are going to be highly imbalanced. </a:t>
            </a:r>
          </a:p>
          <a:p>
            <a:endParaRPr lang="en-US" dirty="0"/>
          </a:p>
        </p:txBody>
      </p:sp>
      <p:graphicFrame>
        <p:nvGraphicFramePr>
          <p:cNvPr id="5" name="Object 4">
            <a:extLst>
              <a:ext uri="{FF2B5EF4-FFF2-40B4-BE49-F238E27FC236}">
                <a16:creationId xmlns:a16="http://schemas.microsoft.com/office/drawing/2014/main" id="{941DDB27-2C96-4CF4-876C-1A86E8502275}"/>
              </a:ext>
            </a:extLst>
          </p:cNvPr>
          <p:cNvGraphicFramePr>
            <a:graphicFrameLocks noChangeAspect="1"/>
          </p:cNvGraphicFramePr>
          <p:nvPr/>
        </p:nvGraphicFramePr>
        <p:xfrm>
          <a:off x="7751763" y="1435608"/>
          <a:ext cx="3529012" cy="4710112"/>
        </p:xfrm>
        <a:graphic>
          <a:graphicData uri="http://schemas.openxmlformats.org/presentationml/2006/ole">
            <mc:AlternateContent xmlns:mc="http://schemas.openxmlformats.org/markup-compatibility/2006">
              <mc:Choice xmlns:v="urn:schemas-microsoft-com:vml" Requires="v">
                <p:oleObj name="Worksheet" r:id="rId2" imgW="3529180" imgH="4709953" progId="Excel.Sheet.12">
                  <p:embed/>
                </p:oleObj>
              </mc:Choice>
              <mc:Fallback>
                <p:oleObj name="Worksheet" r:id="rId2" imgW="3529180" imgH="4709953" progId="Excel.Sheet.12">
                  <p:embed/>
                  <p:pic>
                    <p:nvPicPr>
                      <p:cNvPr id="5" name="Object 4">
                        <a:extLst>
                          <a:ext uri="{FF2B5EF4-FFF2-40B4-BE49-F238E27FC236}">
                            <a16:creationId xmlns:a16="http://schemas.microsoft.com/office/drawing/2014/main" id="{941DDB27-2C96-4CF4-876C-1A86E8502275}"/>
                          </a:ext>
                        </a:extLst>
                      </p:cNvPr>
                      <p:cNvPicPr/>
                      <p:nvPr/>
                    </p:nvPicPr>
                    <p:blipFill>
                      <a:blip r:embed="rId3"/>
                      <a:stretch>
                        <a:fillRect/>
                      </a:stretch>
                    </p:blipFill>
                    <p:spPr>
                      <a:xfrm>
                        <a:off x="7751763" y="1435608"/>
                        <a:ext cx="3529012" cy="4710112"/>
                      </a:xfrm>
                      <a:prstGeom prst="rect">
                        <a:avLst/>
                      </a:prstGeom>
                    </p:spPr>
                  </p:pic>
                </p:oleObj>
              </mc:Fallback>
            </mc:AlternateContent>
          </a:graphicData>
        </a:graphic>
      </p:graphicFrame>
    </p:spTree>
    <p:extLst>
      <p:ext uri="{BB962C8B-B14F-4D97-AF65-F5344CB8AC3E}">
        <p14:creationId xmlns:p14="http://schemas.microsoft.com/office/powerpoint/2010/main" val="40817328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DF660-DFFC-46DC-B2D6-E261E2CF0669}"/>
              </a:ext>
            </a:extLst>
          </p:cNvPr>
          <p:cNvSpPr>
            <a:spLocks noGrp="1"/>
          </p:cNvSpPr>
          <p:nvPr>
            <p:ph type="title"/>
          </p:nvPr>
        </p:nvSpPr>
        <p:spPr/>
        <p:txBody>
          <a:bodyPr/>
          <a:lstStyle/>
          <a:p>
            <a:r>
              <a:rPr lang="en-US" dirty="0"/>
              <a:t>Criminal Justice and Machine Learning </a:t>
            </a:r>
          </a:p>
        </p:txBody>
      </p:sp>
      <p:sp>
        <p:nvSpPr>
          <p:cNvPr id="3" name="Content Placeholder 2">
            <a:extLst>
              <a:ext uri="{FF2B5EF4-FFF2-40B4-BE49-F238E27FC236}">
                <a16:creationId xmlns:a16="http://schemas.microsoft.com/office/drawing/2014/main" id="{25B68CDA-36F7-41A9-BDA5-5D6A5B0E398B}"/>
              </a:ext>
            </a:extLst>
          </p:cNvPr>
          <p:cNvSpPr>
            <a:spLocks noGrp="1"/>
          </p:cNvSpPr>
          <p:nvPr>
            <p:ph sz="quarter" idx="10"/>
          </p:nvPr>
        </p:nvSpPr>
        <p:spPr>
          <a:xfrm>
            <a:off x="539495" y="1435608"/>
            <a:ext cx="6877119" cy="4681217"/>
          </a:xfrm>
        </p:spPr>
        <p:txBody>
          <a:bodyPr vert="horz" lIns="91440" tIns="45720" rIns="91440" bIns="45720" rtlCol="0" anchor="t">
            <a:normAutofit fontScale="85000" lnSpcReduction="20000"/>
          </a:bodyPr>
          <a:lstStyle/>
          <a:p>
            <a:r>
              <a:rPr lang="en-US" sz="1600" b="1" dirty="0"/>
              <a:t>Using machine learning in criminal justice has had challenges. </a:t>
            </a:r>
          </a:p>
          <a:p>
            <a:r>
              <a:rPr lang="en-US" sz="1600" dirty="0"/>
              <a:t>Minorities are often victim to false positives in facial recognition systems, by a factor of 10 to 100 compared to Caucasian individuals.</a:t>
            </a:r>
            <a:r>
              <a:rPr lang="en-US" sz="1600" baseline="30000" dirty="0"/>
              <a:t>1</a:t>
            </a:r>
          </a:p>
          <a:p>
            <a:r>
              <a:rPr lang="en-US" sz="1600" dirty="0"/>
              <a:t>Paroles and sentencing machine learning systems have had similar problems.</a:t>
            </a:r>
            <a:r>
              <a:rPr lang="en-US" sz="1600" baseline="30000" dirty="0"/>
              <a:t>2</a:t>
            </a:r>
          </a:p>
          <a:p>
            <a:r>
              <a:rPr lang="en-US" sz="1600" b="1" dirty="0"/>
              <a:t>What makes machine learning precarious for criminal justice is it relies on patterns and thus leverage variables that correlate with race, sex, age, and other discriminatory variables. </a:t>
            </a:r>
          </a:p>
          <a:p>
            <a:r>
              <a:rPr lang="en-US" sz="1600" b="1" dirty="0"/>
              <a:t>Criminal datasets can also be imbalanced, not representing citizens fairly across all demographics. </a:t>
            </a:r>
          </a:p>
          <a:p>
            <a:r>
              <a:rPr lang="en-US" sz="1600" b="1" dirty="0"/>
              <a:t>Confounding variables like income</a:t>
            </a:r>
            <a:r>
              <a:rPr lang="en-US" sz="1600" b="1" dirty="0">
                <a:ea typeface="+mn-lt"/>
                <a:cs typeface="+mn-lt"/>
              </a:rPr>
              <a:t>, residence, and commute time can also correlate with prejudicial variables </a:t>
            </a:r>
            <a:r>
              <a:rPr lang="en-US" sz="1600" b="1" dirty="0"/>
              <a:t>as well. </a:t>
            </a:r>
            <a:endParaRPr lang="en-US" sz="1600" b="1" dirty="0">
              <a:cs typeface="Segoe UI"/>
            </a:endParaRPr>
          </a:p>
        </p:txBody>
      </p:sp>
      <p:pic>
        <p:nvPicPr>
          <p:cNvPr id="5" name="Picture 4">
            <a:extLst>
              <a:ext uri="{FF2B5EF4-FFF2-40B4-BE49-F238E27FC236}">
                <a16:creationId xmlns:a16="http://schemas.microsoft.com/office/drawing/2014/main" id="{2EB27D52-A26F-4105-A3DB-59A1FE1311A4}"/>
              </a:ext>
            </a:extLst>
          </p:cNvPr>
          <p:cNvPicPr>
            <a:picLocks noChangeAspect="1"/>
          </p:cNvPicPr>
          <p:nvPr/>
        </p:nvPicPr>
        <p:blipFill>
          <a:blip r:embed="rId2"/>
          <a:stretch>
            <a:fillRect/>
          </a:stretch>
        </p:blipFill>
        <p:spPr>
          <a:xfrm>
            <a:off x="8082455" y="1537138"/>
            <a:ext cx="3478306" cy="3429000"/>
          </a:xfrm>
          <a:prstGeom prst="rect">
            <a:avLst/>
          </a:prstGeom>
        </p:spPr>
      </p:pic>
      <p:sp>
        <p:nvSpPr>
          <p:cNvPr id="7" name="Rectangle 6">
            <a:extLst>
              <a:ext uri="{FF2B5EF4-FFF2-40B4-BE49-F238E27FC236}">
                <a16:creationId xmlns:a16="http://schemas.microsoft.com/office/drawing/2014/main" id="{A8BDBC70-0676-45FB-A141-3AAB82C3BF43}"/>
              </a:ext>
            </a:extLst>
          </p:cNvPr>
          <p:cNvSpPr/>
          <p:nvPr/>
        </p:nvSpPr>
        <p:spPr>
          <a:xfrm>
            <a:off x="539495" y="6171445"/>
            <a:ext cx="10496366" cy="600164"/>
          </a:xfrm>
          <a:prstGeom prst="rect">
            <a:avLst/>
          </a:prstGeom>
        </p:spPr>
        <p:txBody>
          <a:bodyPr wrap="square">
            <a:spAutoFit/>
          </a:bodyPr>
          <a:lstStyle/>
          <a:p>
            <a:r>
              <a:rPr lang="en-US" sz="1100" dirty="0">
                <a:hlinkClick r:id="rId3"/>
              </a:rPr>
              <a:t>[1] https://dnyuz.com/2020/06/24/wrongfully-accused-by-an-algorithm/</a:t>
            </a:r>
            <a:endParaRPr lang="en-US" sz="1100" dirty="0"/>
          </a:p>
          <a:p>
            <a:r>
              <a:rPr lang="en-US" sz="1100" dirty="0">
                <a:hlinkClick r:id="rId4"/>
              </a:rPr>
              <a:t>[2] https://www.technologyreview.com/2019/01/21/137783/algorithms-criminal-justice-ai/</a:t>
            </a:r>
            <a:endParaRPr lang="en-US" sz="1100" dirty="0"/>
          </a:p>
          <a:p>
            <a:endParaRPr lang="en-US" sz="1100" dirty="0"/>
          </a:p>
        </p:txBody>
      </p:sp>
      <p:sp>
        <p:nvSpPr>
          <p:cNvPr id="9" name="Rectangle 8">
            <a:extLst>
              <a:ext uri="{FF2B5EF4-FFF2-40B4-BE49-F238E27FC236}">
                <a16:creationId xmlns:a16="http://schemas.microsoft.com/office/drawing/2014/main" id="{689F7644-A6E2-4828-AEE2-135C333A573C}"/>
              </a:ext>
            </a:extLst>
          </p:cNvPr>
          <p:cNvSpPr/>
          <p:nvPr/>
        </p:nvSpPr>
        <p:spPr>
          <a:xfrm>
            <a:off x="581684" y="3396917"/>
            <a:ext cx="6483485" cy="889333"/>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356434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193B1-5806-49E4-A403-875DF66D352B}"/>
              </a:ext>
            </a:extLst>
          </p:cNvPr>
          <p:cNvSpPr>
            <a:spLocks noGrp="1"/>
          </p:cNvSpPr>
          <p:nvPr>
            <p:ph type="title"/>
          </p:nvPr>
        </p:nvSpPr>
        <p:spPr/>
        <p:txBody>
          <a:bodyPr/>
          <a:lstStyle/>
          <a:p>
            <a:r>
              <a:rPr lang="en-US" dirty="0" err="1"/>
              <a:t>Katacoda</a:t>
            </a:r>
            <a:r>
              <a:rPr lang="en-US" dirty="0"/>
              <a:t> – Task 3</a:t>
            </a:r>
          </a:p>
        </p:txBody>
      </p:sp>
      <p:sp>
        <p:nvSpPr>
          <p:cNvPr id="3" name="Content Placeholder 2">
            <a:extLst>
              <a:ext uri="{FF2B5EF4-FFF2-40B4-BE49-F238E27FC236}">
                <a16:creationId xmlns:a16="http://schemas.microsoft.com/office/drawing/2014/main" id="{4ED9D81B-9F69-43BB-B58D-BCCB74FE2015}"/>
              </a:ext>
            </a:extLst>
          </p:cNvPr>
          <p:cNvSpPr>
            <a:spLocks noGrp="1"/>
          </p:cNvSpPr>
          <p:nvPr>
            <p:ph sz="quarter" idx="10"/>
          </p:nvPr>
        </p:nvSpPr>
        <p:spPr>
          <a:xfrm>
            <a:off x="521207" y="5769864"/>
            <a:ext cx="10773772" cy="640080"/>
          </a:xfrm>
        </p:spPr>
        <p:txBody>
          <a:bodyPr>
            <a:normAutofit lnSpcReduction="10000"/>
          </a:bodyPr>
          <a:lstStyle/>
          <a:p>
            <a:r>
              <a:rPr lang="en-US" dirty="0">
                <a:hlinkClick r:id="rId2"/>
              </a:rPr>
              <a:t>https://learning.oreilly.com/scenarios/data-science-math/9781098108601/</a:t>
            </a:r>
            <a:endParaRPr lang="en-US" dirty="0"/>
          </a:p>
          <a:p>
            <a:endParaRPr lang="en-US" dirty="0"/>
          </a:p>
        </p:txBody>
      </p:sp>
      <p:pic>
        <p:nvPicPr>
          <p:cNvPr id="5" name="Picture 4">
            <a:extLst>
              <a:ext uri="{FF2B5EF4-FFF2-40B4-BE49-F238E27FC236}">
                <a16:creationId xmlns:a16="http://schemas.microsoft.com/office/drawing/2014/main" id="{57EFD08C-F6A7-4AD3-886A-6577E608ED69}"/>
              </a:ext>
            </a:extLst>
          </p:cNvPr>
          <p:cNvPicPr>
            <a:picLocks noChangeAspect="1"/>
          </p:cNvPicPr>
          <p:nvPr/>
        </p:nvPicPr>
        <p:blipFill>
          <a:blip r:embed="rId3"/>
          <a:stretch>
            <a:fillRect/>
          </a:stretch>
        </p:blipFill>
        <p:spPr>
          <a:xfrm>
            <a:off x="652477" y="1416564"/>
            <a:ext cx="6745849" cy="4024872"/>
          </a:xfrm>
          <a:prstGeom prst="rect">
            <a:avLst/>
          </a:prstGeom>
        </p:spPr>
      </p:pic>
    </p:spTree>
    <p:extLst>
      <p:ext uri="{BB962C8B-B14F-4D97-AF65-F5344CB8AC3E}">
        <p14:creationId xmlns:p14="http://schemas.microsoft.com/office/powerpoint/2010/main" val="24185968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a:xfrm>
            <a:off x="521207" y="448056"/>
            <a:ext cx="8015122" cy="640080"/>
          </a:xfrm>
        </p:spPr>
        <p:txBody>
          <a:bodyPr>
            <a:normAutofit/>
          </a:bodyPr>
          <a:lstStyle/>
          <a:p>
            <a:r>
              <a:rPr lang="en-US" dirty="0"/>
              <a:t>Great Books to Learn More About Machine Learning  </a:t>
            </a:r>
          </a:p>
        </p:txBody>
      </p:sp>
      <p:pic>
        <p:nvPicPr>
          <p:cNvPr id="9" name="Picture 8" descr="A close up of a frog&#10;&#10;Description automatically generated">
            <a:extLst>
              <a:ext uri="{FF2B5EF4-FFF2-40B4-BE49-F238E27FC236}">
                <a16:creationId xmlns:a16="http://schemas.microsoft.com/office/drawing/2014/main" id="{E636680A-8257-4EDA-913A-65D66F4190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946" y="2013995"/>
            <a:ext cx="2037661" cy="2668748"/>
          </a:xfrm>
          <a:prstGeom prst="rect">
            <a:avLst/>
          </a:prstGeom>
        </p:spPr>
      </p:pic>
      <p:pic>
        <p:nvPicPr>
          <p:cNvPr id="12" name="Picture 11" descr="A close up of a bird&#10;&#10;Description automatically generated">
            <a:extLst>
              <a:ext uri="{FF2B5EF4-FFF2-40B4-BE49-F238E27FC236}">
                <a16:creationId xmlns:a16="http://schemas.microsoft.com/office/drawing/2014/main" id="{D334FBA6-1B8A-4E49-9ED7-27837A6552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9564" y="2013995"/>
            <a:ext cx="2037661" cy="2668748"/>
          </a:xfrm>
          <a:prstGeom prst="rect">
            <a:avLst/>
          </a:prstGeom>
        </p:spPr>
      </p:pic>
      <p:pic>
        <p:nvPicPr>
          <p:cNvPr id="15" name="Picture 14" descr="A close up of an animal&#10;&#10;Description automatically generated">
            <a:extLst>
              <a:ext uri="{FF2B5EF4-FFF2-40B4-BE49-F238E27FC236}">
                <a16:creationId xmlns:a16="http://schemas.microsoft.com/office/drawing/2014/main" id="{7061401B-5727-4C3B-8A21-70AAC05DB6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4800" y="2013995"/>
            <a:ext cx="2037661" cy="2668748"/>
          </a:xfrm>
          <a:prstGeom prst="rect">
            <a:avLst/>
          </a:prstGeom>
        </p:spPr>
      </p:pic>
      <p:pic>
        <p:nvPicPr>
          <p:cNvPr id="17" name="Picture 16" descr="A close up of an animal&#10;&#10;Description automatically generated">
            <a:extLst>
              <a:ext uri="{FF2B5EF4-FFF2-40B4-BE49-F238E27FC236}">
                <a16:creationId xmlns:a16="http://schemas.microsoft.com/office/drawing/2014/main" id="{6176F9E3-8618-482C-AB49-6E4EBD8D5C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7182" y="2013995"/>
            <a:ext cx="2037662" cy="2668749"/>
          </a:xfrm>
          <a:prstGeom prst="rect">
            <a:avLst/>
          </a:prstGeom>
        </p:spPr>
      </p:pic>
    </p:spTree>
    <p:extLst>
      <p:ext uri="{BB962C8B-B14F-4D97-AF65-F5344CB8AC3E}">
        <p14:creationId xmlns:p14="http://schemas.microsoft.com/office/powerpoint/2010/main" val="758801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Now let’s say you gathered more data and got a realistic picture, where the middle of the range has a mix of patients showing symptoms and not showing symptoms. </a:t>
            </a:r>
          </a:p>
          <a:p>
            <a:pPr>
              <a:spcAft>
                <a:spcPts val="2000"/>
              </a:spcAft>
            </a:pPr>
            <a:r>
              <a:rPr lang="en-US" dirty="0"/>
              <a:t>The way to interpret this is the probability of patients showing symptoms gradually increases with each hour of exposure.</a:t>
            </a:r>
          </a:p>
          <a:p>
            <a:pPr>
              <a:spcAft>
                <a:spcPts val="2000"/>
              </a:spcAft>
            </a:pPr>
            <a:r>
              <a:rPr lang="en-US" dirty="0"/>
              <a:t>Because of this overlap of points in the middle, there is no distinct cutoff when patients show symptoms, but rather a gradual transition from 0% probability to 100% probability (“0” and “1”). </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12738" cy="523220"/>
          </a:xfrm>
          <a:prstGeom prst="rect">
            <a:avLst/>
          </a:prstGeom>
        </p:spPr>
        <p:txBody>
          <a:bodyPr wrap="none">
            <a:spAutoFit/>
          </a:bodyPr>
          <a:lstStyle/>
          <a:p>
            <a:r>
              <a:rPr lang="en-US" sz="1400" dirty="0">
                <a:hlinkClick r:id="rId3"/>
              </a:rPr>
              <a:t>https://www.desmos.com/calculator/bsqtqfians</a:t>
            </a:r>
            <a:endParaRPr lang="en-US" sz="1400" dirty="0"/>
          </a:p>
          <a:p>
            <a:endParaRPr lang="en-US" sz="1400" dirty="0"/>
          </a:p>
        </p:txBody>
      </p:sp>
    </p:spTree>
    <p:extLst>
      <p:ext uri="{BB962C8B-B14F-4D97-AF65-F5344CB8AC3E}">
        <p14:creationId xmlns:p14="http://schemas.microsoft.com/office/powerpoint/2010/main" val="255793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square" lIns="91440" tIns="45720" rIns="91440" bIns="45720" rtlCol="0">
        <a:normAutofit fontScale="92500" lnSpcReduction="20000"/>
      </a:bodyPr>
      <a:lstStyle>
        <a:defPPr algn="l">
          <a:spcAft>
            <a:spcPts val="2000"/>
          </a:spcAft>
          <a:defRPr sz="1600" dirty="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Welcome to PowerPoint_Win32_new.potx" id="{95F22252-1276-4CE0-B5B2-7173AC23E7C1}" vid="{5251F4FC-9BFF-4FAA-9D53-CA33255737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8401</TotalTime>
  <Words>7552</Words>
  <Application>Microsoft Office PowerPoint</Application>
  <PresentationFormat>Widescreen</PresentationFormat>
  <Paragraphs>526</Paragraphs>
  <Slides>83</Slides>
  <Notes>15</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83</vt:i4>
      </vt:variant>
    </vt:vector>
  </HeadingPairs>
  <TitlesOfParts>
    <vt:vector size="94" baseType="lpstr">
      <vt:lpstr>Arial</vt:lpstr>
      <vt:lpstr>Calibri</vt:lpstr>
      <vt:lpstr>Cambria Math</vt:lpstr>
      <vt:lpstr>Consolas</vt:lpstr>
      <vt:lpstr>Courier New</vt:lpstr>
      <vt:lpstr>JetBrains Mono</vt:lpstr>
      <vt:lpstr>Segoe UI</vt:lpstr>
      <vt:lpstr>Segoe UI Light</vt:lpstr>
      <vt:lpstr>Segoe UI Semibold</vt:lpstr>
      <vt:lpstr>WelcomeDoc</vt:lpstr>
      <vt:lpstr>Worksheet</vt:lpstr>
      <vt:lpstr>Logistic Regression and Classification</vt:lpstr>
      <vt:lpstr> Overview</vt:lpstr>
      <vt:lpstr>Agenda</vt:lpstr>
      <vt:lpstr>Section I Logistic Regression Fundamentals</vt:lpstr>
      <vt:lpstr>Classifying Things</vt:lpstr>
      <vt:lpstr>Classifying Things</vt:lpstr>
      <vt:lpstr>Logistic Regression Intuition</vt:lpstr>
      <vt:lpstr>Logistic Regression Intuition</vt:lpstr>
      <vt:lpstr>Logistic Regression Intuition</vt:lpstr>
      <vt:lpstr>Logistic Regression Intuition</vt:lpstr>
      <vt:lpstr>Logistic Regression</vt:lpstr>
      <vt:lpstr>When Not To Use Logistic Regression</vt:lpstr>
      <vt:lpstr>Just Show Me the Math!</vt:lpstr>
      <vt:lpstr>Just Show Me the Math!</vt:lpstr>
      <vt:lpstr>Just Show Me the Math!</vt:lpstr>
      <vt:lpstr>Just Show Me the Math!</vt:lpstr>
      <vt:lpstr>Maximum Likelihood</vt:lpstr>
      <vt:lpstr>Maximum Likelihood</vt:lpstr>
      <vt:lpstr>Maximum Likelihood – Avoiding Floating Point Underflow</vt:lpstr>
      <vt:lpstr>Maximum Likelihood – Avoiding Floating Point Underflow</vt:lpstr>
      <vt:lpstr>Maximum Likelihood</vt:lpstr>
      <vt:lpstr>Logistic Regression from Scratch</vt:lpstr>
      <vt:lpstr>Hands-On: Logistic Regression with Scikit-Learn</vt:lpstr>
      <vt:lpstr>Katacoda – Task 1</vt:lpstr>
      <vt:lpstr>Multivariable Logistic Regression</vt:lpstr>
      <vt:lpstr>Multivariable Logistic Regression</vt:lpstr>
      <vt:lpstr>Hands-On: Multivariable Logistic Regression</vt:lpstr>
      <vt:lpstr>Using Logistic Regression for Classification</vt:lpstr>
      <vt:lpstr>Quiz Time!</vt:lpstr>
      <vt:lpstr>Quiz Time!</vt:lpstr>
      <vt:lpstr>Quiz Time!</vt:lpstr>
      <vt:lpstr>Quiz Time!</vt:lpstr>
      <vt:lpstr>Section II Space Shuttle Challenger </vt:lpstr>
      <vt:lpstr>Exercise: “There’s No Correlation”</vt:lpstr>
      <vt:lpstr>Exercise: “There’s No Correlation”</vt:lpstr>
      <vt:lpstr>Exercise: “There’s No Correlation”</vt:lpstr>
      <vt:lpstr>Exercise: “There’s No Correlation”</vt:lpstr>
      <vt:lpstr>Linear Regression Source Code </vt:lpstr>
      <vt:lpstr>Exercise: “There’s No Correlation”</vt:lpstr>
      <vt:lpstr>Exercise: “There’s No Correlation”</vt:lpstr>
      <vt:lpstr>Exercise: “There’s No Correlation”</vt:lpstr>
      <vt:lpstr>Space Shuttle Challenger: Logistic Regression Source Code</vt:lpstr>
      <vt:lpstr>Section III Preparing and Rescaling Data</vt:lpstr>
      <vt:lpstr>Normalization</vt:lpstr>
      <vt:lpstr>Rescaling</vt:lpstr>
      <vt:lpstr>Standardization</vt:lpstr>
      <vt:lpstr>Unit Vector Normalization</vt:lpstr>
      <vt:lpstr>Section IV Classification Validation</vt:lpstr>
      <vt:lpstr>A Note About Overfitting</vt:lpstr>
      <vt:lpstr>ML Classification is Not Perfect</vt:lpstr>
      <vt:lpstr>A Note About Overfitting</vt:lpstr>
      <vt:lpstr>Training and Testing Data</vt:lpstr>
      <vt:lpstr>Cross-Validation</vt:lpstr>
      <vt:lpstr>Cross-Validation</vt:lpstr>
      <vt:lpstr>Cross-Validation</vt:lpstr>
      <vt:lpstr>Random Fold Validation</vt:lpstr>
      <vt:lpstr>Which Validation to Use? </vt:lpstr>
      <vt:lpstr>A Stratified Validation in Scikit-Learn</vt:lpstr>
      <vt:lpstr>Validation Data</vt:lpstr>
      <vt:lpstr>Random Seeding</vt:lpstr>
      <vt:lpstr>Random Seeding a 3-Fold Split for Reproducibility</vt:lpstr>
      <vt:lpstr>Katacoda – Task 2</vt:lpstr>
      <vt:lpstr>Why “Accuracy” is a Bad Measure for Classification</vt:lpstr>
      <vt:lpstr>Confusion Matrix</vt:lpstr>
      <vt:lpstr>Confusion Matrix</vt:lpstr>
      <vt:lpstr>ROC and AUC</vt:lpstr>
      <vt:lpstr>ROC and AUC</vt:lpstr>
      <vt:lpstr>Violence and Video Games</vt:lpstr>
      <vt:lpstr>Violence and Video Games</vt:lpstr>
      <vt:lpstr>Violence and Video Games</vt:lpstr>
      <vt:lpstr>Discovering Bayes Theorem</vt:lpstr>
      <vt:lpstr>Bayes and the Confusion Matrix </vt:lpstr>
      <vt:lpstr>Bayes and the Confusion Matrix </vt:lpstr>
      <vt:lpstr>Bayes and the Confusion Matrix </vt:lpstr>
      <vt:lpstr>Bayes and the Confusion Matrix</vt:lpstr>
      <vt:lpstr>Bayes and the Confusion Matrix </vt:lpstr>
      <vt:lpstr>Bayes and the Confusion Matrix </vt:lpstr>
      <vt:lpstr>Imbalanced Data</vt:lpstr>
      <vt:lpstr>Imbalanced Data</vt:lpstr>
      <vt:lpstr>Imbalanced Data</vt:lpstr>
      <vt:lpstr>Criminal Justice and Machine Learning </vt:lpstr>
      <vt:lpstr>Katacoda – Task 3</vt:lpstr>
      <vt:lpstr>Great Books to Learn More About Machine Learning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PowerPoint</dc:title>
  <dc:creator>Thomas Nield</dc:creator>
  <cp:keywords/>
  <cp:lastModifiedBy>Thomas Nield</cp:lastModifiedBy>
  <cp:revision>286</cp:revision>
  <dcterms:created xsi:type="dcterms:W3CDTF">2019-03-03T21:22:54Z</dcterms:created>
  <dcterms:modified xsi:type="dcterms:W3CDTF">2021-06-27T22:30:38Z</dcterms:modified>
  <cp:version/>
</cp:coreProperties>
</file>